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9" r:id="rId2"/>
    <p:sldId id="327" r:id="rId3"/>
    <p:sldId id="328" r:id="rId4"/>
    <p:sldId id="322" r:id="rId5"/>
    <p:sldId id="324" r:id="rId6"/>
    <p:sldId id="279" r:id="rId7"/>
    <p:sldId id="355" r:id="rId8"/>
    <p:sldId id="356" r:id="rId9"/>
    <p:sldId id="353" r:id="rId10"/>
    <p:sldId id="278" r:id="rId11"/>
    <p:sldId id="334" r:id="rId12"/>
    <p:sldId id="335" r:id="rId13"/>
    <p:sldId id="336" r:id="rId14"/>
    <p:sldId id="337" r:id="rId15"/>
    <p:sldId id="338" r:id="rId16"/>
    <p:sldId id="339" r:id="rId17"/>
    <p:sldId id="340" r:id="rId18"/>
    <p:sldId id="344" r:id="rId19"/>
    <p:sldId id="345" r:id="rId20"/>
    <p:sldId id="348" r:id="rId21"/>
    <p:sldId id="350" r:id="rId22"/>
    <p:sldId id="347" r:id="rId23"/>
    <p:sldId id="351" r:id="rId24"/>
    <p:sldId id="343" r:id="rId25"/>
    <p:sldId id="352" r:id="rId26"/>
    <p:sldId id="346" r:id="rId27"/>
    <p:sldId id="357" r:id="rId28"/>
    <p:sldId id="358" r:id="rId29"/>
    <p:sldId id="359" r:id="rId30"/>
    <p:sldId id="360" r:id="rId31"/>
    <p:sldId id="361" r:id="rId32"/>
    <p:sldId id="362" r:id="rId33"/>
    <p:sldId id="363" r:id="rId34"/>
    <p:sldId id="364" r:id="rId35"/>
    <p:sldId id="365" r:id="rId36"/>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5" autoAdjust="0"/>
    <p:restoredTop sz="80760" autoAdjust="0"/>
  </p:normalViewPr>
  <p:slideViewPr>
    <p:cSldViewPr snapToGrid="0">
      <p:cViewPr varScale="1">
        <p:scale>
          <a:sx n="98" d="100"/>
          <a:sy n="98" d="100"/>
        </p:scale>
        <p:origin x="6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2019/4/11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Non local mean filter</a:t>
            </a:r>
            <a:r>
              <a:rPr kumimoji="1" lang="ja-JP" altLang="en-US" dirty="0" err="1" smtClean="0"/>
              <a:t>っぽ</a:t>
            </a:r>
            <a:r>
              <a:rPr kumimoji="1" lang="ja-JP" altLang="en-US" dirty="0" smtClean="0"/>
              <a:t>いこうかがある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329195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Retargetting</a:t>
            </a:r>
            <a:r>
              <a:rPr kumimoji="1" lang="ja-JP" altLang="en-US" smtClean="0"/>
              <a:t>については，</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438248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Search</a:t>
            </a:r>
            <a:r>
              <a:rPr kumimoji="1" lang="ja-JP" altLang="en-US" dirty="0" smtClean="0"/>
              <a:t>では，距離</a:t>
            </a:r>
            <a:r>
              <a:rPr kumimoji="1" lang="en-US" altLang="ja-JP" dirty="0" smtClean="0"/>
              <a:t>r</a:t>
            </a:r>
            <a:r>
              <a:rPr kumimoji="1" lang="ja-JP" altLang="en-US" dirty="0" smtClean="0"/>
              <a:t>を，</a:t>
            </a:r>
            <a:r>
              <a:rPr kumimoji="1" lang="en-US" altLang="ja-JP" dirty="0" smtClean="0"/>
              <a:t>r=W, W/2, W/4, W/8</a:t>
            </a:r>
            <a:r>
              <a:rPr kumimoji="1" lang="ja-JP" altLang="en-US" dirty="0" smtClean="0"/>
              <a:t>　と小さくしていき，その</a:t>
            </a:r>
            <a:r>
              <a:rPr kumimoji="1" lang="en-US" altLang="ja-JP" dirty="0" smtClean="0"/>
              <a:t>r</a:t>
            </a:r>
            <a:r>
              <a:rPr kumimoji="1" lang="ja-JP" altLang="en-US" dirty="0" smtClean="0"/>
              <a:t>の範囲内にてランダムに対応パッチを選択する．</a:t>
            </a:r>
            <a:endParaRPr kumimoji="1" lang="en-US" altLang="ja-JP" dirty="0" smtClean="0"/>
          </a:p>
          <a:p>
            <a:r>
              <a:rPr kumimoji="1" lang="en-US" altLang="ja-JP" dirty="0" smtClean="0"/>
              <a:t>R</a:t>
            </a:r>
            <a:r>
              <a:rPr kumimoji="1" lang="ja-JP" altLang="en-US" dirty="0" smtClean="0"/>
              <a:t>が一画素の範囲に入ったら検索終了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2384791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2263982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一番最近やった研究を紹介する？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局所的にはランダムだが全体を見ると一様なテクスチャの合成を行うものが多い．</a:t>
            </a:r>
            <a:endParaRPr kumimoji="1" lang="en-US" altLang="ja-JP"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 also p</a:t>
            </a:r>
          </a:p>
          <a:p>
            <a:r>
              <a:rPr kumimoji="1" lang="en-US" altLang="ja-JP" dirty="0" smtClean="0"/>
              <a:t>http://research.nii.ac.jp/~takayama/teaching/utokyo-iscg-2016/slides/iscg-2016-09-image2.pdf</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350677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534923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483296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1612489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2019/4/11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2019/4/11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2019/4/11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2019/4/11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2019/4/11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2019/4/11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2019/4/11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42.png"/><Relationship Id="rId4" Type="http://schemas.openxmlformats.org/officeDocument/2006/relationships/image" Target="../media/image500.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30.png"/><Relationship Id="rId7" Type="http://schemas.openxmlformats.org/officeDocument/2006/relationships/image" Target="../media/image5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3.png"/><Relationship Id="rId10" Type="http://schemas.openxmlformats.org/officeDocument/2006/relationships/image" Target="../media/image520.png"/><Relationship Id="rId4" Type="http://schemas.openxmlformats.org/officeDocument/2006/relationships/image" Target="../media/image540.png"/><Relationship Id="rId9" Type="http://schemas.openxmlformats.org/officeDocument/2006/relationships/image" Target="../media/image570.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TakashiIjiri/PatchMatch_CppCli" TargetMode="External"/><Relationship Id="rId2" Type="http://schemas.openxmlformats.org/officeDocument/2006/relationships/hyperlink" Target="http://research.nii.ac.jp/~takayama/teaching/utokyo-iscg-2016/slides/iscg-2016-09-image2.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hyperlink" Target="http://graphics.stanford.edu/papers/lfcamera/"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smtClean="0"/>
              <a:t>復習</a:t>
            </a:r>
            <a:r>
              <a:rPr lang="en-US" altLang="ja-JP" sz="4000" dirty="0" smtClean="0"/>
              <a:t>: </a:t>
            </a:r>
            <a:r>
              <a:rPr lang="ja-JP" altLang="en-US" sz="4000" dirty="0" smtClean="0"/>
              <a:t>デジタルメディア処理</a:t>
            </a:r>
            <a:r>
              <a:rPr lang="en-US" altLang="ja-JP" sz="4000" dirty="0" smtClean="0"/>
              <a:t>1</a:t>
            </a:r>
            <a:endParaRPr kumimoji="1" lang="ja-JP" altLang="en-US" sz="4000" dirty="0"/>
          </a:p>
        </p:txBody>
      </p:sp>
      <p:sp>
        <p:nvSpPr>
          <p:cNvPr id="3" name="コンテンツ プレースホルダー 2"/>
          <p:cNvSpPr>
            <a:spLocks noGrp="1"/>
          </p:cNvSpPr>
          <p:nvPr>
            <p:ph idx="1"/>
          </p:nvPr>
        </p:nvSpPr>
        <p:spPr>
          <a:xfrm>
            <a:off x="697881" y="1479613"/>
            <a:ext cx="8893159" cy="3583878"/>
          </a:xfrm>
        </p:spPr>
        <p:txBody>
          <a:bodyPr/>
          <a:lstStyle/>
          <a:p>
            <a:pPr marL="0" indent="0">
              <a:buNone/>
            </a:pPr>
            <a:r>
              <a:rPr lang="ja-JP" altLang="en-US" smtClean="0"/>
              <a:t>画像とは</a:t>
            </a:r>
            <a:endParaRPr lang="en-US" altLang="ja-JP" smtClean="0"/>
          </a:p>
          <a:p>
            <a:pPr marL="0" indent="0">
              <a:buNone/>
            </a:pPr>
            <a:r>
              <a:rPr lang="ja-JP" altLang="en-US" dirty="0" smtClean="0"/>
              <a:t>画像</a:t>
            </a:r>
            <a:r>
              <a:rPr lang="ja-JP" altLang="en-US" dirty="0"/>
              <a:t>の変形とアファイン</a:t>
            </a:r>
            <a:r>
              <a:rPr lang="ja-JP" altLang="en-US" dirty="0" smtClean="0"/>
              <a:t>変換</a:t>
            </a:r>
            <a:endParaRPr kumimoji="1" lang="en-US" altLang="ja-JP" dirty="0" smtClean="0"/>
          </a:p>
          <a:p>
            <a:pPr marL="0" indent="0">
              <a:buNone/>
            </a:pPr>
            <a:r>
              <a:rPr kumimoji="1" lang="ja-JP" altLang="en-US" dirty="0" smtClean="0"/>
              <a:t>フーリエ変換 </a:t>
            </a:r>
            <a:r>
              <a:rPr kumimoji="1" lang="en-US" altLang="ja-JP" dirty="0" smtClean="0"/>
              <a:t>(FFT)</a:t>
            </a:r>
          </a:p>
          <a:p>
            <a:pPr marL="0" indent="0">
              <a:buNone/>
            </a:pPr>
            <a:r>
              <a:rPr lang="ja-JP" altLang="en-US" dirty="0" smtClean="0"/>
              <a:t>フィルタ処理</a:t>
            </a:r>
            <a:endParaRPr lang="en-US" altLang="ja-JP" dirty="0" smtClean="0"/>
          </a:p>
          <a:p>
            <a:pPr marL="0" indent="0">
              <a:buNone/>
            </a:pPr>
            <a:r>
              <a:rPr kumimoji="1" lang="ja-JP" altLang="en-US" dirty="0" smtClean="0"/>
              <a:t>畳み込み</a:t>
            </a:r>
            <a:endParaRPr kumimoji="1" lang="en-US" altLang="ja-JP" dirty="0" smtClean="0"/>
          </a:p>
          <a:p>
            <a:pPr marL="0" indent="0">
              <a:buNone/>
            </a:pPr>
            <a:r>
              <a:rPr kumimoji="1" lang="ja-JP" altLang="en-US" dirty="0" smtClean="0"/>
              <a:t>逆畳み込み</a:t>
            </a:r>
            <a:endParaRPr kumimoji="1" lang="ja-JP" altLang="en-US"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703000"/>
            <a:ext cx="11708780" cy="733270"/>
          </a:xfrm>
        </p:spPr>
        <p:txBody>
          <a:bodyPr/>
          <a:lstStyle/>
          <a:p>
            <a:pPr algn="r"/>
            <a:r>
              <a:rPr kumimoji="1" lang="ja-JP" altLang="en-US" b="1" dirty="0" smtClean="0"/>
              <a:t>テクスチャ合成</a:t>
            </a:r>
            <a:endParaRPr kumimoji="1" lang="ja-JP" altLang="en-US" b="1" dirty="0"/>
          </a:p>
        </p:txBody>
      </p:sp>
      <p:sp>
        <p:nvSpPr>
          <p:cNvPr id="3" name="コンテンツ プレースホルダー 2"/>
          <p:cNvSpPr>
            <a:spLocks noGrp="1"/>
          </p:cNvSpPr>
          <p:nvPr>
            <p:ph idx="1"/>
          </p:nvPr>
        </p:nvSpPr>
        <p:spPr>
          <a:xfrm>
            <a:off x="278781" y="1343723"/>
            <a:ext cx="11708780" cy="2488976"/>
          </a:xfrm>
        </p:spPr>
        <p:txBody>
          <a:bodyPr/>
          <a:lstStyle/>
          <a:p>
            <a:endParaRPr kumimoji="1" lang="ja-JP" altLang="en-US" dirty="0"/>
          </a:p>
        </p:txBody>
      </p:sp>
    </p:spTree>
    <p:extLst>
      <p:ext uri="{BB962C8B-B14F-4D97-AF65-F5344CB8AC3E}">
        <p14:creationId xmlns:p14="http://schemas.microsoft.com/office/powerpoint/2010/main" val="1276340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lstStyle/>
          <a:p>
            <a:r>
              <a:rPr kumimoji="1" lang="ja-JP" altLang="en-US" b="1" dirty="0" smtClean="0"/>
              <a:t>テクスチャとは</a:t>
            </a:r>
            <a:r>
              <a:rPr kumimoji="1" lang="ja-JP" altLang="en-US" dirty="0" smtClean="0"/>
              <a:t>，ここでは</a:t>
            </a:r>
            <a:r>
              <a:rPr kumimoji="1" lang="en-US" altLang="ja-JP" dirty="0" smtClean="0"/>
              <a:t>『</a:t>
            </a:r>
            <a:r>
              <a:rPr kumimoji="1" lang="ja-JP" altLang="en-US" dirty="0" smtClean="0"/>
              <a:t>物体表面に現れる模様</a:t>
            </a:r>
            <a:r>
              <a:rPr kumimoji="1" lang="en-US" altLang="ja-JP" dirty="0" smtClean="0"/>
              <a:t>』</a:t>
            </a:r>
            <a:r>
              <a:rPr kumimoji="1" lang="ja-JP" altLang="en-US" dirty="0" smtClean="0"/>
              <a:t>のことを指す</a:t>
            </a:r>
            <a:endParaRPr kumimoji="1" lang="en-US" altLang="ja-JP" dirty="0" smtClean="0"/>
          </a:p>
          <a:p>
            <a:pPr marL="0" indent="0">
              <a:buNone/>
            </a:pPr>
            <a:r>
              <a:rPr lang="en-US" altLang="ja-JP" dirty="0" smtClean="0"/>
              <a:t>※</a:t>
            </a:r>
            <a:r>
              <a:rPr lang="ja-JP" altLang="en-US" dirty="0" smtClean="0"/>
              <a:t>分野によっては，触感・歯ざわりなどもテクスチャと呼ばれる</a:t>
            </a:r>
            <a:endParaRPr lang="en-US" altLang="ja-JP" dirty="0" smtClean="0"/>
          </a:p>
          <a:p>
            <a:pPr marL="0" indent="0">
              <a:buNone/>
            </a:pPr>
            <a:endParaRPr kumimoji="1" lang="en-US" altLang="ja-JP" sz="1400" dirty="0" smtClean="0"/>
          </a:p>
          <a:p>
            <a:r>
              <a:rPr lang="ja-JP" altLang="en-US" b="1" dirty="0" smtClean="0"/>
              <a:t>テクスチャ合成とは，</a:t>
            </a:r>
            <a:r>
              <a:rPr kumimoji="1" lang="ja-JP" altLang="en-US" dirty="0" smtClean="0"/>
              <a:t>例となるテクスチャから新たなテクスチャを生成する技術のこと．</a:t>
            </a:r>
            <a:endParaRPr kumimoji="1" lang="en-US" altLang="ja-JP" dirty="0" smtClean="0"/>
          </a:p>
          <a:p>
            <a:pPr lvl="1"/>
            <a:endParaRPr kumimoji="1" lang="en-US" altLang="ja-JP" dirty="0" smtClean="0"/>
          </a:p>
          <a:p>
            <a:endParaRPr kumimoji="1" lang="ja-JP" altLang="en-US"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小さなテクスチャから大きなテクスチャを生成</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画像リサイズ</a:t>
            </a:r>
            <a:endParaRPr kumimoji="1" lang="ja-JP" altLang="en-US"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rPr>
              <a:t>は</a:t>
            </a:r>
            <a:r>
              <a:rPr lang="en-US" altLang="ja-JP" sz="1400" dirty="0" smtClean="0">
                <a:latin typeface="メイリオ" panose="020B0604030504040204" pitchFamily="50" charset="-128"/>
                <a:ea typeface="メイリオ" panose="020B0604030504040204" pitchFamily="50" charset="-128"/>
              </a:rPr>
              <a:t>[</a:t>
            </a:r>
            <a:r>
              <a:rPr kumimoji="1" lang="en-US" altLang="ja-JP" sz="1400" dirty="0" err="1" smtClean="0">
                <a:latin typeface="メイリオ" panose="020B0604030504040204" pitchFamily="50" charset="-128"/>
                <a:ea typeface="メイリオ" panose="020B0604030504040204" pitchFamily="50" charset="-128"/>
              </a:rPr>
              <a:t>Kwatra</a:t>
            </a:r>
            <a:r>
              <a:rPr kumimoji="1" lang="en-US" altLang="ja-JP" sz="1400" dirty="0" smtClean="0">
                <a:latin typeface="メイリオ" panose="020B0604030504040204" pitchFamily="50" charset="-128"/>
                <a:ea typeface="メイリオ" panose="020B0604030504040204" pitchFamily="50" charset="-128"/>
              </a:rPr>
              <a:t> et al SIGGRAPH 2005]</a:t>
            </a:r>
            <a:r>
              <a:rPr kumimoji="1" lang="ja-JP" altLang="en-US" sz="1400" dirty="0" smtClean="0">
                <a:latin typeface="メイリオ" panose="020B0604030504040204" pitchFamily="50" charset="-128"/>
                <a:ea typeface="メイリオ" panose="020B0604030504040204" pitchFamily="50" charset="-128"/>
              </a:rPr>
              <a:t>より</a:t>
            </a:r>
            <a:endParaRPr kumimoji="1" lang="ja-JP" altLang="en-US" sz="1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64508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smtClean="0"/>
              <a:t>テクスチャ合成法</a:t>
            </a:r>
            <a:endParaRPr kumimoji="1" lang="ja-JP" altLang="en-US" dirty="0"/>
          </a:p>
        </p:txBody>
      </p:sp>
      <p:sp>
        <p:nvSpPr>
          <p:cNvPr id="3" name="コンテンツ プレースホルダー 2"/>
          <p:cNvSpPr>
            <a:spLocks noGrp="1"/>
          </p:cNvSpPr>
          <p:nvPr>
            <p:ph idx="1"/>
          </p:nvPr>
        </p:nvSpPr>
        <p:spPr>
          <a:xfrm>
            <a:off x="594873" y="1343723"/>
            <a:ext cx="11190727" cy="4360392"/>
          </a:xfrm>
        </p:spPr>
        <p:txBody>
          <a:bodyPr>
            <a:normAutofit fontScale="92500" lnSpcReduction="20000"/>
          </a:bodyPr>
          <a:lstStyle/>
          <a:p>
            <a:r>
              <a:rPr kumimoji="1" lang="ja-JP" altLang="en-US" dirty="0" smtClean="0"/>
              <a:t>似た局所領域を検索</a:t>
            </a:r>
            <a:endParaRPr lang="en-US" altLang="ja-JP" sz="1800" dirty="0"/>
          </a:p>
          <a:p>
            <a:pPr lvl="1"/>
            <a:r>
              <a:rPr lang="ja-JP" altLang="en-US" dirty="0" smtClean="0"/>
              <a:t>画素毎にコピーする</a:t>
            </a:r>
            <a:endParaRPr lang="en-US" altLang="ja-JP" sz="1400" dirty="0" smtClean="0"/>
          </a:p>
          <a:p>
            <a:pPr lvl="2"/>
            <a:r>
              <a:rPr lang="en-US" altLang="ja-JP" sz="1600" dirty="0" smtClean="0"/>
              <a:t>Alexei </a:t>
            </a:r>
            <a:r>
              <a:rPr lang="en-US" altLang="ja-JP" sz="1600" dirty="0"/>
              <a:t>A. </a:t>
            </a:r>
            <a:r>
              <a:rPr lang="en-US" altLang="ja-JP" sz="1600" dirty="0" err="1"/>
              <a:t>Efros</a:t>
            </a:r>
            <a:r>
              <a:rPr lang="en-US" altLang="ja-JP" sz="1600" dirty="0"/>
              <a:t> and Thomas K. </a:t>
            </a:r>
            <a:r>
              <a:rPr lang="en-US" altLang="ja-JP" sz="1600" dirty="0" smtClean="0"/>
              <a:t>Leung, Texture </a:t>
            </a:r>
            <a:r>
              <a:rPr lang="en-US" altLang="ja-JP" sz="1600" dirty="0"/>
              <a:t>Synthesis by Non-parametric </a:t>
            </a:r>
            <a:r>
              <a:rPr lang="en-US" altLang="ja-JP" sz="1600" dirty="0" smtClean="0"/>
              <a:t>Sampling, ICCV 1999</a:t>
            </a:r>
            <a:endParaRPr kumimoji="1" lang="en-US" altLang="ja-JP" sz="1600" dirty="0" smtClean="0"/>
          </a:p>
          <a:p>
            <a:pPr lvl="1"/>
            <a:r>
              <a:rPr lang="ja-JP" altLang="en-US" dirty="0" smtClean="0"/>
              <a:t>画像最適化</a:t>
            </a:r>
            <a:r>
              <a:rPr lang="en-US" altLang="ja-JP" dirty="0" smtClean="0"/>
              <a:t>(</a:t>
            </a:r>
            <a:r>
              <a:rPr lang="ja-JP" altLang="en-US" dirty="0"/>
              <a:t>片</a:t>
            </a:r>
            <a:r>
              <a:rPr lang="ja-JP" altLang="en-US" dirty="0" smtClean="0"/>
              <a:t>方向類似</a:t>
            </a:r>
            <a:r>
              <a:rPr lang="ja-JP" altLang="en-US" dirty="0"/>
              <a:t>度</a:t>
            </a:r>
            <a:r>
              <a:rPr lang="en-US" altLang="ja-JP" dirty="0" smtClean="0"/>
              <a:t>)</a:t>
            </a:r>
            <a:endParaRPr lang="en-US" altLang="ja-JP" dirty="0"/>
          </a:p>
          <a:p>
            <a:pPr lvl="2"/>
            <a:r>
              <a:rPr lang="en-US" altLang="ja-JP" sz="1600" dirty="0" err="1" smtClean="0"/>
              <a:t>Vivek</a:t>
            </a:r>
            <a:r>
              <a:rPr lang="en-US" altLang="ja-JP" sz="1600" dirty="0" smtClean="0"/>
              <a:t> </a:t>
            </a:r>
            <a:r>
              <a:rPr lang="en-US" altLang="ja-JP" sz="1600" dirty="0" err="1" smtClean="0"/>
              <a:t>Kwatra</a:t>
            </a:r>
            <a:r>
              <a:rPr lang="en-US" altLang="ja-JP" sz="1600" dirty="0" smtClean="0"/>
              <a:t> et al. Texture Optimization for Example-based Synthesis, SIGGRAPH 2005</a:t>
            </a:r>
            <a:endParaRPr lang="en-US" altLang="ja-JP" sz="2800" dirty="0" smtClean="0"/>
          </a:p>
          <a:p>
            <a:pPr lvl="1"/>
            <a:r>
              <a:rPr lang="ja-JP" altLang="en-US" dirty="0"/>
              <a:t>画像最適化</a:t>
            </a:r>
            <a:r>
              <a:rPr lang="en-US" altLang="ja-JP" dirty="0" smtClean="0"/>
              <a:t>(</a:t>
            </a:r>
            <a:r>
              <a:rPr lang="ja-JP" altLang="en-US" dirty="0" smtClean="0"/>
              <a:t>双方向類似度</a:t>
            </a:r>
            <a:r>
              <a:rPr lang="en-US" altLang="ja-JP" dirty="0"/>
              <a:t>)</a:t>
            </a:r>
          </a:p>
          <a:p>
            <a:pPr lvl="2"/>
            <a:r>
              <a:rPr lang="en-US" altLang="ja-JP" sz="1600" dirty="0" err="1"/>
              <a:t>Simakov</a:t>
            </a:r>
            <a:r>
              <a:rPr lang="en-US" altLang="ja-JP" sz="1600" dirty="0"/>
              <a:t> et al. Summarizing Visual Data Using Bidirectional Similarity, CVPR 08.</a:t>
            </a:r>
          </a:p>
          <a:p>
            <a:pPr lvl="2"/>
            <a:r>
              <a:rPr lang="en-US" altLang="ja-JP" sz="1600" dirty="0"/>
              <a:t>Wei</a:t>
            </a:r>
            <a:r>
              <a:rPr lang="ja-JP" altLang="en-US" sz="1600" dirty="0"/>
              <a:t> </a:t>
            </a:r>
            <a:r>
              <a:rPr lang="en-US" altLang="ja-JP" sz="1600" dirty="0"/>
              <a:t>et al. Inverse texture synthesis, SIGGRAPH 08.</a:t>
            </a:r>
            <a:endParaRPr lang="ja-JP" altLang="en-US" sz="1600" dirty="0"/>
          </a:p>
          <a:p>
            <a:pPr lvl="1"/>
            <a:r>
              <a:rPr lang="ja-JP" altLang="en-US" dirty="0" smtClean="0"/>
              <a:t>高速近傍計算</a:t>
            </a:r>
            <a:endParaRPr lang="en-US" altLang="ja-JP" dirty="0" smtClean="0"/>
          </a:p>
          <a:p>
            <a:pPr lvl="2"/>
            <a:endParaRPr lang="en-US" altLang="ja-JP" dirty="0"/>
          </a:p>
          <a:p>
            <a:pPr lvl="1"/>
            <a:endParaRPr lang="en-US" altLang="ja-JP" dirty="0" smtClean="0"/>
          </a:p>
          <a:p>
            <a:r>
              <a:rPr lang="ja-JP" altLang="en-US" dirty="0" smtClean="0"/>
              <a:t>目立たないシームを計算</a:t>
            </a:r>
            <a:endParaRPr lang="en-US" altLang="ja-JP" dirty="0" smtClean="0"/>
          </a:p>
          <a:p>
            <a:pPr marL="0" indent="0">
              <a:buNone/>
            </a:pPr>
            <a:r>
              <a:rPr lang="en-US" altLang="ja-JP" sz="1800" dirty="0" smtClean="0"/>
              <a:t>Image quilting</a:t>
            </a:r>
          </a:p>
          <a:p>
            <a:pPr marL="0" indent="0">
              <a:buNone/>
            </a:pPr>
            <a:r>
              <a:rPr lang="en-US" altLang="ja-JP" sz="1800" dirty="0" smtClean="0"/>
              <a:t>Graph Cut textures</a:t>
            </a:r>
          </a:p>
          <a:p>
            <a:pPr marL="0" indent="0">
              <a:buNone/>
            </a:pPr>
            <a:endParaRPr lang="en-US" altLang="ja-JP" dirty="0" smtClean="0"/>
          </a:p>
          <a:p>
            <a:pPr marL="0" indent="0">
              <a:buNone/>
            </a:pPr>
            <a:endParaRPr kumimoji="1" lang="en-US" altLang="ja-JP" dirty="0"/>
          </a:p>
        </p:txBody>
      </p:sp>
      <p:sp>
        <p:nvSpPr>
          <p:cNvPr id="7" name="正方形/長方形 6"/>
          <p:cNvSpPr/>
          <p:nvPr/>
        </p:nvSpPr>
        <p:spPr>
          <a:xfrm>
            <a:off x="775238" y="6488668"/>
            <a:ext cx="94179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以降では，実装の詳細を省略して解説しています．実装する方は論文を読んで下さい．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95664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2895" y="547392"/>
            <a:ext cx="4507708" cy="733270"/>
          </a:xfrm>
        </p:spPr>
        <p:txBody>
          <a:bodyPr/>
          <a:lstStyle/>
          <a:p>
            <a:pPr algn="ctr"/>
            <a:r>
              <a:rPr lang="ja-JP" altLang="en-US" sz="3600" b="1" dirty="0" smtClean="0"/>
              <a:t>画素ごとに合成</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581982" y="1631212"/>
                <a:ext cx="6610018" cy="4987302"/>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dirty="0" smtClean="0"/>
                  <a:t>入力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en-US" altLang="ja-JP" sz="2400" dirty="0" smtClean="0"/>
                  <a:t> </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dirty="0" smtClean="0"/>
                  <a:t>出力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1800" dirty="0" smtClean="0"/>
                  <a:t>2.1 </a:t>
                </a:r>
                <a:r>
                  <a:rPr lang="ja-JP" altLang="en-US" sz="1800" dirty="0" smtClean="0"/>
                  <a:t>既合成部分</a:t>
                </a:r>
                <a:r>
                  <a:rPr lang="ja-JP" altLang="en-US" sz="1800" dirty="0"/>
                  <a:t>の隣接</a:t>
                </a:r>
                <a:r>
                  <a:rPr lang="ja-JP" altLang="en-US" sz="1800" dirty="0" smtClean="0"/>
                  <a:t>画素 </a:t>
                </a:r>
                <a:r>
                  <a:rPr lang="en-US" altLang="ja-JP" sz="1800" i="1" dirty="0" smtClean="0"/>
                  <a:t>p</a:t>
                </a:r>
                <a:r>
                  <a:rPr lang="en-US" altLang="ja-JP" sz="1800" dirty="0" smtClean="0"/>
                  <a:t> </a:t>
                </a:r>
                <a:r>
                  <a:rPr lang="ja-JP" altLang="en-US" sz="1800" dirty="0" smtClean="0"/>
                  <a:t>を</a:t>
                </a:r>
                <a:r>
                  <a:rPr lang="ja-JP" altLang="en-US" sz="1800" dirty="0"/>
                  <a:t>選択</a:t>
                </a:r>
                <a:endParaRPr lang="en-US" altLang="ja-JP" sz="1800" dirty="0"/>
              </a:p>
              <a:p>
                <a:pPr marL="457200" lvl="1" indent="0">
                  <a:lnSpc>
                    <a:spcPct val="100000"/>
                  </a:lnSpc>
                  <a:spcBef>
                    <a:spcPts val="600"/>
                  </a:spcBef>
                  <a:buNone/>
                </a:pPr>
                <a:r>
                  <a:rPr lang="en-US" altLang="ja-JP" sz="1800" dirty="0" smtClean="0"/>
                  <a:t>2.2 </a:t>
                </a:r>
                <a:r>
                  <a:rPr lang="en-US" altLang="ja-JP" sz="1800" i="1" dirty="0" smtClean="0"/>
                  <a:t>p</a:t>
                </a:r>
                <a:r>
                  <a:rPr lang="ja-JP" altLang="en-US" sz="1800" dirty="0"/>
                  <a:t>の近傍 </a:t>
                </a:r>
                <a:r>
                  <a:rPr lang="en-US" altLang="ja-JP" sz="1800" i="1" dirty="0"/>
                  <a:t>w</a:t>
                </a:r>
                <a:r>
                  <a:rPr lang="en-US" altLang="ja-JP" sz="1800" dirty="0"/>
                  <a:t>(</a:t>
                </a:r>
                <a:r>
                  <a:rPr lang="en-US" altLang="ja-JP" sz="1800" i="1" dirty="0"/>
                  <a:t>p</a:t>
                </a:r>
                <a:r>
                  <a:rPr lang="en-US" altLang="ja-JP" sz="1800" dirty="0"/>
                  <a:t>) </a:t>
                </a:r>
                <a:r>
                  <a:rPr lang="ja-JP" altLang="en-US" sz="1800" dirty="0"/>
                  <a:t>と最も似た</a:t>
                </a:r>
                <a:r>
                  <a:rPr lang="ja-JP" altLang="en-US" sz="1800" dirty="0" smtClean="0"/>
                  <a:t>領域 </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𝑤</m:t>
                        </m:r>
                      </m:e>
                      <m:sub>
                        <m:r>
                          <a:rPr lang="en-US" altLang="ja-JP" sz="1800" i="1">
                            <a:latin typeface="Cambria Math" panose="02040503050406030204" pitchFamily="18" charset="0"/>
                          </a:rPr>
                          <m:t>𝑏𝑒𝑠𝑡</m:t>
                        </m:r>
                      </m:sub>
                    </m:sSub>
                  </m:oMath>
                </a14:m>
                <a:r>
                  <a:rPr lang="ja-JP" altLang="en-US" sz="1800" dirty="0" smtClean="0"/>
                  <a:t> を </a:t>
                </a:r>
                <a:r>
                  <a:rPr lang="en-US" altLang="ja-JP" sz="1800" i="1" dirty="0" err="1" smtClean="0"/>
                  <a:t>I</a:t>
                </a:r>
                <a:r>
                  <a:rPr lang="en-US" altLang="ja-JP" sz="1800" i="1" baseline="-25000" dirty="0" err="1" smtClean="0"/>
                  <a:t>smp</a:t>
                </a:r>
                <a:r>
                  <a:rPr lang="en-US" altLang="ja-JP" sz="1800" dirty="0" smtClean="0"/>
                  <a:t> </a:t>
                </a:r>
                <a:r>
                  <a:rPr lang="ja-JP" altLang="en-US" sz="1800" dirty="0"/>
                  <a:t>より</a:t>
                </a:r>
                <a:r>
                  <a:rPr lang="ja-JP" altLang="en-US" sz="1800" dirty="0" smtClean="0"/>
                  <a:t>検索</a:t>
                </a:r>
                <a:endParaRPr lang="en-US" altLang="ja-JP" sz="1600" dirty="0" smtClean="0"/>
              </a:p>
              <a:p>
                <a:pPr marL="457200" lvl="1" indent="0">
                  <a:lnSpc>
                    <a:spcPct val="100000"/>
                  </a:lnSpc>
                  <a:spcBef>
                    <a:spcPts val="600"/>
                  </a:spcBef>
                  <a:buNone/>
                </a:pPr>
                <a:r>
                  <a:rPr lang="en-US" altLang="ja-JP" sz="1800" dirty="0" smtClean="0"/>
                  <a:t>2.3 </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𝑤</m:t>
                        </m:r>
                      </m:e>
                      <m:sub>
                        <m:r>
                          <a:rPr lang="en-US" altLang="ja-JP" sz="1800" i="1">
                            <a:latin typeface="Cambria Math" panose="02040503050406030204" pitchFamily="18" charset="0"/>
                          </a:rPr>
                          <m:t>𝑏𝑒𝑠𝑡</m:t>
                        </m:r>
                      </m:sub>
                    </m:sSub>
                  </m:oMath>
                </a14:m>
                <a:r>
                  <a:rPr lang="ja-JP" altLang="en-US" sz="1800" dirty="0"/>
                  <a:t>の</a:t>
                </a:r>
                <a:r>
                  <a:rPr lang="ja-JP" altLang="en-US" sz="1800" dirty="0" smtClean="0"/>
                  <a:t>中央画素値を </a:t>
                </a:r>
                <a:r>
                  <a:rPr lang="en-US" altLang="ja-JP" sz="1800" i="1" dirty="0" smtClean="0"/>
                  <a:t>p</a:t>
                </a:r>
                <a:r>
                  <a:rPr lang="en-US" altLang="ja-JP" sz="1800" dirty="0" smtClean="0"/>
                  <a:t> </a:t>
                </a:r>
                <a:r>
                  <a:rPr lang="ja-JP" altLang="en-US" sz="1800" dirty="0" smtClean="0"/>
                  <a:t>に</a:t>
                </a:r>
                <a:r>
                  <a:rPr lang="ja-JP" altLang="en-US" sz="1800" dirty="0"/>
                  <a:t>代入</a:t>
                </a:r>
                <a:endParaRPr lang="en-US" altLang="ja-JP" sz="1800" dirty="0"/>
              </a:p>
              <a:p>
                <a:pPr marL="457200" lvl="1" indent="0">
                  <a:lnSpc>
                    <a:spcPct val="100000"/>
                  </a:lnSpc>
                  <a:spcBef>
                    <a:spcPts val="600"/>
                  </a:spcBef>
                  <a:buNone/>
                </a:pPr>
                <a:r>
                  <a:rPr lang="en-US" altLang="ja-JP" sz="1800" dirty="0" smtClean="0"/>
                  <a:t>2.4 </a:t>
                </a:r>
                <a:r>
                  <a:rPr lang="ja-JP" altLang="en-US" sz="1800" dirty="0" smtClean="0"/>
                  <a:t>全画素</a:t>
                </a:r>
                <a:r>
                  <a:rPr lang="ja-JP" altLang="en-US" sz="1800" dirty="0"/>
                  <a:t>の合成がなされたら</a:t>
                </a:r>
                <a:r>
                  <a:rPr lang="ja-JP" altLang="en-US" sz="1800" dirty="0" smtClean="0"/>
                  <a:t>終了</a:t>
                </a:r>
                <a:endParaRPr lang="en-US" altLang="ja-JP" sz="18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581982" y="1631212"/>
                <a:ext cx="6610018" cy="4987302"/>
              </a:xfrm>
              <a:blipFill rotWithShape="0">
                <a:blip r:embed="rId3"/>
                <a:stretch>
                  <a:fillRect l="-2122" t="-978" r="-185"/>
                </a:stretch>
              </a:blipFill>
            </p:spPr>
            <p:txBody>
              <a:bodyPr/>
              <a:lstStyle/>
              <a:p>
                <a:r>
                  <a:rPr lang="ja-JP" altLang="en-US">
                    <a:noFill/>
                  </a:rPr>
                  <a:t> </a:t>
                </a:r>
              </a:p>
            </p:txBody>
          </p:sp>
        </mc:Fallback>
      </mc:AlternateContent>
      <p:sp>
        <p:nvSpPr>
          <p:cNvPr id="4" name="正方形/長方形 3"/>
          <p:cNvSpPr/>
          <p:nvPr/>
        </p:nvSpPr>
        <p:spPr>
          <a:xfrm>
            <a:off x="5214588" y="148334"/>
            <a:ext cx="6841066" cy="1138773"/>
          </a:xfrm>
          <a:prstGeom prst="rect">
            <a:avLst/>
          </a:prstGeom>
        </p:spPr>
        <p:txBody>
          <a:bodyPr wrap="square">
            <a:spAutoFit/>
          </a:bodyPr>
          <a:lstStyle/>
          <a:p>
            <a:r>
              <a:rPr lang="en-US" altLang="ja-JP" sz="2400" dirty="0"/>
              <a:t>Alexei A. </a:t>
            </a:r>
            <a:r>
              <a:rPr lang="en-US" altLang="ja-JP" sz="2400" dirty="0" err="1"/>
              <a:t>Efros</a:t>
            </a:r>
            <a:r>
              <a:rPr lang="en-US" altLang="ja-JP" sz="2400" dirty="0"/>
              <a:t> and Thomas K. Leung, Texture Synthesis by Non-parametric Sampling, ICCV </a:t>
            </a:r>
            <a:r>
              <a:rPr lang="en-US" altLang="ja-JP" sz="2400" dirty="0" smtClean="0"/>
              <a:t>1999</a:t>
            </a: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4"/>
          <a:stretch>
            <a:fillRect/>
          </a:stretch>
        </p:blipFill>
        <p:spPr>
          <a:xfrm>
            <a:off x="278782" y="1907055"/>
            <a:ext cx="4867714" cy="2143182"/>
          </a:xfrm>
          <a:prstGeom prst="rect">
            <a:avLst/>
          </a:prstGeom>
        </p:spPr>
      </p:pic>
      <p:sp>
        <p:nvSpPr>
          <p:cNvPr id="6" name="正方形/長方形 5"/>
          <p:cNvSpPr/>
          <p:nvPr/>
        </p:nvSpPr>
        <p:spPr>
          <a:xfrm>
            <a:off x="779478" y="4028896"/>
            <a:ext cx="1451038"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rPr>
              <a:t>example</a:t>
            </a:r>
            <a:endParaRPr lang="ja-JP" altLang="en-US" sz="24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2989278" y="4028896"/>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sp>
        <p:nvSpPr>
          <p:cNvPr id="8" name="コンテンツ プレースホルダー 2"/>
          <p:cNvSpPr txBox="1">
            <a:spLocks/>
          </p:cNvSpPr>
          <p:nvPr/>
        </p:nvSpPr>
        <p:spPr>
          <a:xfrm>
            <a:off x="403327" y="4671673"/>
            <a:ext cx="4763859" cy="1940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中央からテクスチャを</a:t>
            </a:r>
            <a:r>
              <a:rPr lang="en-US" altLang="ja-JP" sz="2400" dirty="0" smtClean="0"/>
              <a:t>”grow”</a:t>
            </a:r>
            <a:r>
              <a:rPr lang="ja-JP" altLang="en-US" sz="2400" dirty="0" smtClean="0"/>
              <a:t>させる</a:t>
            </a:r>
            <a:endParaRPr lang="en-US" altLang="ja-JP" sz="2400" dirty="0" smtClean="0"/>
          </a:p>
          <a:p>
            <a:r>
              <a:rPr lang="ja-JP" altLang="en-US" sz="2400" dirty="0" smtClean="0"/>
              <a:t>注目画素 </a:t>
            </a:r>
            <a:r>
              <a:rPr lang="en-US" altLang="ja-JP" sz="2400" i="1" dirty="0" smtClean="0"/>
              <a:t>p</a:t>
            </a:r>
            <a:r>
              <a:rPr lang="en-US" altLang="ja-JP" sz="2400" dirty="0" smtClean="0"/>
              <a:t> </a:t>
            </a:r>
            <a:r>
              <a:rPr lang="ja-JP" altLang="en-US" sz="2400" dirty="0" smtClean="0"/>
              <a:t>の近傍 </a:t>
            </a:r>
            <a:r>
              <a:rPr lang="en-US" altLang="ja-JP" sz="2400" dirty="0" smtClean="0"/>
              <a:t>w(</a:t>
            </a:r>
            <a:r>
              <a:rPr lang="en-US" altLang="ja-JP" sz="2400" i="1" dirty="0" smtClean="0"/>
              <a:t>p</a:t>
            </a:r>
            <a:r>
              <a:rPr lang="en-US" altLang="ja-JP" sz="2400" dirty="0" smtClean="0"/>
              <a:t>)</a:t>
            </a:r>
            <a:r>
              <a:rPr lang="ja-JP" altLang="en-US" sz="2400" dirty="0"/>
              <a:t> </a:t>
            </a:r>
            <a:r>
              <a:rPr lang="ja-JP" altLang="en-US" sz="2400" dirty="0" smtClean="0"/>
              <a:t>と似た領域 </a:t>
            </a:r>
            <a:r>
              <a:rPr lang="en-US" altLang="ja-JP" sz="2400" dirty="0" smtClean="0"/>
              <a:t>w’ </a:t>
            </a:r>
            <a:r>
              <a:rPr lang="ja-JP" altLang="en-US" sz="2400" dirty="0" smtClean="0"/>
              <a:t>を </a:t>
            </a:r>
            <a:r>
              <a:rPr lang="en-US" altLang="ja-JP" sz="2400" dirty="0" smtClean="0"/>
              <a:t>example</a:t>
            </a:r>
            <a:r>
              <a:rPr lang="ja-JP" altLang="en-US" sz="2400" dirty="0" smtClean="0"/>
              <a:t>から検索</a:t>
            </a:r>
            <a:endParaRPr lang="ja-JP" altLang="en-US" sz="2400" dirty="0"/>
          </a:p>
        </p:txBody>
      </p:sp>
      <mc:AlternateContent xmlns:mc="http://schemas.openxmlformats.org/markup-compatibility/2006" xmlns:a14="http://schemas.microsoft.com/office/drawing/2010/main">
        <mc:Choice Requires="a14">
          <p:sp>
            <p:nvSpPr>
              <p:cNvPr id="9" name="正方形/長方形 8"/>
              <p:cNvSpPr/>
              <p:nvPr/>
            </p:nvSpPr>
            <p:spPr>
              <a:xfrm>
                <a:off x="5152569" y="5284548"/>
                <a:ext cx="6807201" cy="1282018"/>
              </a:xfrm>
              <a:prstGeom prst="rect">
                <a:avLst/>
              </a:prstGeom>
            </p:spPr>
            <p:txBody>
              <a:bodyPr wrap="square">
                <a:spAutoFit/>
              </a:bodyPr>
              <a:lstStyle/>
              <a:p>
                <a:pPr lvl="2">
                  <a:spcBef>
                    <a:spcPts val="600"/>
                  </a:spcBef>
                </a:pP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t> </a:t>
                </a:r>
              </a:p>
              <a:p>
                <a:pPr lvl="2">
                  <a:spcBef>
                    <a:spcPts val="600"/>
                  </a:spcBef>
                </a:pPr>
                <a:r>
                  <a:rPr lang="en-US" altLang="ja-JP" dirty="0"/>
                  <a:t>※</a:t>
                </a:r>
                <a:r>
                  <a:rPr lang="ja-JP" altLang="en-US" dirty="0"/>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t>には平均二乗誤差</a:t>
                </a:r>
                <a:r>
                  <a:rPr lang="en-US" altLang="ja-JP" dirty="0"/>
                  <a:t>(SSD)</a:t>
                </a:r>
                <a:r>
                  <a:rPr lang="ja-JP" altLang="en-US" dirty="0"/>
                  <a:t>を利用</a:t>
                </a:r>
                <a:endParaRPr lang="en-US" altLang="ja-JP" dirty="0"/>
              </a:p>
              <a:p>
                <a:pPr lvl="2">
                  <a:spcBef>
                    <a:spcPts val="600"/>
                  </a:spcBef>
                </a:pPr>
                <a:r>
                  <a:rPr lang="en-US" altLang="ja-JP" dirty="0"/>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ja-JP" altLang="en-US" i="1">
                        <a:latin typeface="Cambria Math" panose="02040503050406030204" pitchFamily="18" charset="0"/>
                      </a:rPr>
                      <m:t>の</m:t>
                    </m:r>
                  </m:oMath>
                </a14:m>
                <a:r>
                  <a:rPr lang="ja-JP" altLang="en-US" dirty="0"/>
                  <a:t>欠損部分は無視</a:t>
                </a:r>
                <a:endParaRPr lang="en-US" altLang="ja-JP" dirty="0"/>
              </a:p>
            </p:txBody>
          </p:sp>
        </mc:Choice>
        <mc:Fallback xmlns="">
          <p:sp>
            <p:nvSpPr>
              <p:cNvPr id="9" name="正方形/長方形 8"/>
              <p:cNvSpPr>
                <a:spLocks noRot="1" noChangeAspect="1" noMove="1" noResize="1" noEditPoints="1" noAdjustHandles="1" noChangeArrowheads="1" noChangeShapeType="1" noTextEdit="1"/>
              </p:cNvSpPr>
              <p:nvPr/>
            </p:nvSpPr>
            <p:spPr>
              <a:xfrm>
                <a:off x="5152569" y="5284548"/>
                <a:ext cx="6807201" cy="1282018"/>
              </a:xfrm>
              <a:prstGeom prst="rect">
                <a:avLst/>
              </a:prstGeom>
              <a:blipFill rotWithShape="0">
                <a:blip r:embed="rId5"/>
                <a:stretch>
                  <a:fillRect t="-3810" b="-52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81744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437642" y="1658303"/>
                <a:ext cx="6610018" cy="5073318"/>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dirty="0" smtClean="0"/>
                  <a:t>入力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en-US" altLang="ja-JP" sz="2400" dirty="0" smtClean="0"/>
                  <a:t> </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dirty="0" smtClean="0"/>
                  <a:t>出力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1700" dirty="0" smtClean="0"/>
                  <a:t>2.1 </a:t>
                </a:r>
                <a:r>
                  <a:rPr lang="ja-JP" altLang="en-US" sz="1700" dirty="0" smtClean="0"/>
                  <a:t>既合成部分</a:t>
                </a:r>
                <a:r>
                  <a:rPr lang="ja-JP" altLang="en-US" sz="1700" dirty="0"/>
                  <a:t>の隣接</a:t>
                </a:r>
                <a:r>
                  <a:rPr lang="ja-JP" altLang="en-US" sz="1700" dirty="0" smtClean="0"/>
                  <a:t>画素 </a:t>
                </a:r>
                <a:r>
                  <a:rPr lang="en-US" altLang="ja-JP" sz="1700" i="1" dirty="0" smtClean="0"/>
                  <a:t>p</a:t>
                </a:r>
                <a:r>
                  <a:rPr lang="en-US" altLang="ja-JP" sz="1700" dirty="0" smtClean="0"/>
                  <a:t> </a:t>
                </a:r>
                <a:r>
                  <a:rPr lang="ja-JP" altLang="en-US" sz="1700" dirty="0" smtClean="0"/>
                  <a:t>を</a:t>
                </a:r>
                <a:r>
                  <a:rPr lang="ja-JP" altLang="en-US" sz="1700" dirty="0"/>
                  <a:t>選択</a:t>
                </a:r>
                <a:endParaRPr lang="en-US" altLang="ja-JP" sz="1700" dirty="0"/>
              </a:p>
              <a:p>
                <a:pPr marL="457200" lvl="1" indent="0">
                  <a:lnSpc>
                    <a:spcPct val="100000"/>
                  </a:lnSpc>
                  <a:spcBef>
                    <a:spcPts val="600"/>
                  </a:spcBef>
                  <a:buNone/>
                </a:pPr>
                <a:r>
                  <a:rPr lang="en-US" altLang="ja-JP" sz="1700" dirty="0" smtClean="0"/>
                  <a:t>2.2 </a:t>
                </a:r>
                <a:r>
                  <a:rPr lang="en-US" altLang="ja-JP" sz="1700" i="1" dirty="0" smtClean="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a:t>
                </a:r>
                <a:r>
                  <a:rPr lang="ja-JP" altLang="en-US" sz="1700" dirty="0" smtClean="0"/>
                  <a:t>領域 </a:t>
                </a:r>
                <a:r>
                  <a:rPr lang="en-US" altLang="ja-JP" sz="1700" i="1" dirty="0" err="1" smtClean="0"/>
                  <a:t>w</a:t>
                </a:r>
                <a:r>
                  <a:rPr lang="en-US" altLang="ja-JP" sz="1700" i="1" baseline="-25000" dirty="0" err="1" smtClean="0"/>
                  <a:t>best</a:t>
                </a:r>
                <a:r>
                  <a:rPr lang="ja-JP" altLang="en-US" sz="1700" dirty="0" smtClean="0"/>
                  <a:t>を </a:t>
                </a:r>
                <a:r>
                  <a:rPr lang="en-US" altLang="ja-JP" sz="1700" i="1" dirty="0" err="1" smtClean="0"/>
                  <a:t>I</a:t>
                </a:r>
                <a:r>
                  <a:rPr lang="en-US" altLang="ja-JP" sz="1700" i="1" baseline="-25000" dirty="0" err="1" smtClean="0"/>
                  <a:t>smp</a:t>
                </a:r>
                <a:r>
                  <a:rPr lang="en-US" altLang="ja-JP" sz="1700" dirty="0" smtClean="0"/>
                  <a:t> </a:t>
                </a:r>
                <a:r>
                  <a:rPr lang="ja-JP" altLang="en-US" sz="1700" dirty="0"/>
                  <a:t>より</a:t>
                </a:r>
                <a:r>
                  <a:rPr lang="ja-JP" altLang="en-US" sz="1700" dirty="0" smtClean="0"/>
                  <a:t>検索</a:t>
                </a:r>
                <a:endParaRPr lang="en-US" altLang="ja-JP" sz="1700" i="1" dirty="0"/>
              </a:p>
              <a:p>
                <a:pPr marL="457200" lvl="1" indent="0">
                  <a:lnSpc>
                    <a:spcPct val="100000"/>
                  </a:lnSpc>
                  <a:spcBef>
                    <a:spcPts val="600"/>
                  </a:spcBef>
                  <a:buNone/>
                </a:pPr>
                <a:r>
                  <a:rPr lang="en-US" altLang="ja-JP" sz="1700" dirty="0" smtClean="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smtClean="0">
                    <a:solidFill>
                      <a:srgbClr val="FF0000"/>
                    </a:solidFill>
                  </a:rPr>
                  <a:t> </a:t>
                </a:r>
                <a:r>
                  <a:rPr lang="ja-JP" altLang="en-US" sz="1700" dirty="0" smtClean="0">
                    <a:solidFill>
                      <a:srgbClr val="FF0000"/>
                    </a:solidFill>
                  </a:rPr>
                  <a:t>を満たすすべての　</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smtClean="0">
                    <a:solidFill>
                      <a:srgbClr val="FF0000"/>
                    </a:solidFill>
                  </a:rPr>
                  <a:t>を</a:t>
                </a:r>
                <a:r>
                  <a:rPr lang="en-US" altLang="ja-JP" sz="1700" i="1" dirty="0" smtClean="0">
                    <a:solidFill>
                      <a:srgbClr val="FF0000"/>
                    </a:solidFill>
                  </a:rPr>
                  <a:t>I</a:t>
                </a:r>
                <a:r>
                  <a:rPr lang="en-US" altLang="ja-JP" sz="1700" i="1" baseline="-25000" dirty="0" smtClean="0">
                    <a:solidFill>
                      <a:srgbClr val="FF0000"/>
                    </a:solidFill>
                  </a:rPr>
                  <a:t>smp</a:t>
                </a:r>
                <a:r>
                  <a:rPr lang="en-US" altLang="ja-JP" sz="1700" dirty="0" smtClean="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smtClean="0">
                    <a:solidFill>
                      <a:srgbClr val="FF0000"/>
                    </a:solidFill>
                  </a:rPr>
                  <a:t>2.4 </a:t>
                </a:r>
                <a:r>
                  <a:rPr lang="ja-JP" altLang="en-US" sz="1700" dirty="0" smtClean="0">
                    <a:solidFill>
                      <a:srgbClr val="FF0000"/>
                    </a:solidFill>
                  </a:rPr>
                  <a:t>発見</a:t>
                </a:r>
                <a:r>
                  <a:rPr lang="ja-JP" altLang="en-US" sz="1700" dirty="0">
                    <a:solidFill>
                      <a:srgbClr val="FF0000"/>
                    </a:solidFill>
                  </a:rPr>
                  <a:t>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a:t>
                </a:r>
                <a:r>
                  <a:rPr lang="ja-JP" altLang="en-US" sz="1700" dirty="0" smtClean="0">
                    <a:solidFill>
                      <a:srgbClr val="FF0000"/>
                    </a:solidFill>
                  </a:rPr>
                  <a:t>中央画素値からヒストグラムを作成</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し，最も頻度が高いものを </a:t>
                </a:r>
                <a:r>
                  <a:rPr lang="en-US" altLang="ja-JP" sz="1700" i="1" dirty="0" smtClean="0">
                    <a:solidFill>
                      <a:srgbClr val="FF0000"/>
                    </a:solidFill>
                  </a:rPr>
                  <a:t>p</a:t>
                </a:r>
                <a:r>
                  <a:rPr lang="en-US" altLang="ja-JP" sz="1700" dirty="0" smtClean="0">
                    <a:solidFill>
                      <a:srgbClr val="FF0000"/>
                    </a:solidFill>
                  </a:rPr>
                  <a:t> </a:t>
                </a:r>
                <a:r>
                  <a:rPr lang="ja-JP" altLang="en-US" sz="1700" dirty="0" smtClean="0">
                    <a:solidFill>
                      <a:srgbClr val="FF0000"/>
                    </a:solidFill>
                  </a:rPr>
                  <a:t>に</a:t>
                </a:r>
                <a:r>
                  <a:rPr lang="ja-JP" altLang="en-US" sz="1700" dirty="0">
                    <a:solidFill>
                      <a:srgbClr val="FF0000"/>
                    </a:solidFill>
                  </a:rPr>
                  <a:t>代入</a:t>
                </a:r>
                <a:endParaRPr lang="en-US" altLang="ja-JP" sz="1700" dirty="0">
                  <a:solidFill>
                    <a:srgbClr val="FF0000"/>
                  </a:solidFill>
                </a:endParaRPr>
              </a:p>
              <a:p>
                <a:pPr marL="457200" lvl="1" indent="0">
                  <a:lnSpc>
                    <a:spcPct val="100000"/>
                  </a:lnSpc>
                  <a:spcBef>
                    <a:spcPts val="600"/>
                  </a:spcBef>
                  <a:buNone/>
                </a:pPr>
                <a:r>
                  <a:rPr lang="en-US" altLang="ja-JP" sz="1700" dirty="0" smtClean="0"/>
                  <a:t>2.4 </a:t>
                </a:r>
                <a:r>
                  <a:rPr lang="ja-JP" altLang="en-US" sz="1700" dirty="0" smtClean="0"/>
                  <a:t>全画素</a:t>
                </a:r>
                <a:r>
                  <a:rPr lang="ja-JP" altLang="en-US" sz="1700" dirty="0"/>
                  <a:t>の合成がなされたら</a:t>
                </a:r>
                <a:r>
                  <a:rPr lang="ja-JP" altLang="en-US" sz="1700" dirty="0" smtClean="0"/>
                  <a:t>終了</a:t>
                </a:r>
              </a:p>
              <a:p>
                <a:pPr marL="457200" lvl="1" indent="0">
                  <a:lnSpc>
                    <a:spcPct val="100000"/>
                  </a:lnSpc>
                  <a:spcBef>
                    <a:spcPts val="600"/>
                  </a:spcBef>
                  <a:buNone/>
                </a:pPr>
                <a:endParaRPr lang="en-US" altLang="ja-JP" sz="1800" dirty="0"/>
              </a:p>
              <a:p>
                <a:pPr marL="457200" lvl="1" indent="0">
                  <a:lnSpc>
                    <a:spcPct val="100000"/>
                  </a:lnSpc>
                  <a:spcBef>
                    <a:spcPts val="600"/>
                  </a:spcBef>
                  <a:buNone/>
                </a:pPr>
                <a:r>
                  <a:rPr lang="en-US" altLang="ja-JP" sz="1800" dirty="0"/>
                  <a:t>※ </a:t>
                </a:r>
                <a:r>
                  <a:rPr lang="ja-JP" altLang="en-US" sz="1800" dirty="0"/>
                  <a:t>論文で紹介されているアルゴリズムはもう少し複雑</a:t>
                </a:r>
              </a:p>
              <a:p>
                <a:pPr marL="457200" lvl="1" indent="0">
                  <a:lnSpc>
                    <a:spcPct val="100000"/>
                  </a:lnSpc>
                  <a:spcBef>
                    <a:spcPts val="600"/>
                  </a:spcBef>
                  <a:buNone/>
                </a:pPr>
                <a:endParaRPr kumimoji="1"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437642" y="1658303"/>
                <a:ext cx="6610018" cy="5073318"/>
              </a:xfrm>
              <a:blipFill rotWithShape="0">
                <a:blip r:embed="rId3"/>
                <a:stretch>
                  <a:fillRect l="-2122" t="-962" b="-962"/>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278782" y="1907055"/>
            <a:ext cx="4867714" cy="2143182"/>
          </a:xfrm>
          <a:prstGeom prst="rect">
            <a:avLst/>
          </a:prstGeom>
        </p:spPr>
      </p:pic>
      <p:sp>
        <p:nvSpPr>
          <p:cNvPr id="6" name="正方形/長方形 5"/>
          <p:cNvSpPr/>
          <p:nvPr/>
        </p:nvSpPr>
        <p:spPr>
          <a:xfrm>
            <a:off x="779478" y="4028896"/>
            <a:ext cx="1451038"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rPr>
              <a:t>example</a:t>
            </a:r>
            <a:endParaRPr lang="ja-JP" altLang="en-US" sz="24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2989278" y="4028896"/>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sp>
        <p:nvSpPr>
          <p:cNvPr id="8" name="コンテンツ プレースホルダー 2"/>
          <p:cNvSpPr txBox="1">
            <a:spLocks/>
          </p:cNvSpPr>
          <p:nvPr/>
        </p:nvSpPr>
        <p:spPr>
          <a:xfrm>
            <a:off x="499020" y="4671673"/>
            <a:ext cx="4763859" cy="1940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中央からテクスチャを</a:t>
            </a:r>
            <a:r>
              <a:rPr lang="en-US" altLang="ja-JP" sz="2400" dirty="0" smtClean="0"/>
              <a:t>”grow”</a:t>
            </a:r>
            <a:r>
              <a:rPr lang="ja-JP" altLang="en-US" sz="2400" dirty="0" smtClean="0"/>
              <a:t>させる</a:t>
            </a:r>
            <a:endParaRPr lang="en-US" altLang="ja-JP" sz="2400" dirty="0" smtClean="0"/>
          </a:p>
          <a:p>
            <a:r>
              <a:rPr lang="ja-JP" altLang="en-US" sz="2400" dirty="0" smtClean="0"/>
              <a:t>注目画素 </a:t>
            </a:r>
            <a:r>
              <a:rPr lang="en-US" altLang="ja-JP" sz="2400" i="1" dirty="0" smtClean="0"/>
              <a:t>p</a:t>
            </a:r>
            <a:r>
              <a:rPr lang="en-US" altLang="ja-JP" sz="2400" dirty="0" smtClean="0"/>
              <a:t> </a:t>
            </a:r>
            <a:r>
              <a:rPr lang="ja-JP" altLang="en-US" sz="2400" dirty="0" smtClean="0"/>
              <a:t>の近傍 </a:t>
            </a:r>
            <a:r>
              <a:rPr lang="en-US" altLang="ja-JP" sz="2400" dirty="0" smtClean="0"/>
              <a:t>w(</a:t>
            </a:r>
            <a:r>
              <a:rPr lang="en-US" altLang="ja-JP" sz="2400" i="1" dirty="0" smtClean="0"/>
              <a:t>p</a:t>
            </a:r>
            <a:r>
              <a:rPr lang="en-US" altLang="ja-JP" sz="2400" dirty="0" smtClean="0"/>
              <a:t>)</a:t>
            </a:r>
            <a:r>
              <a:rPr lang="ja-JP" altLang="en-US" sz="2400" dirty="0"/>
              <a:t> </a:t>
            </a:r>
            <a:r>
              <a:rPr lang="ja-JP" altLang="en-US" sz="2400" dirty="0" smtClean="0"/>
              <a:t>と似た領域 </a:t>
            </a:r>
            <a:r>
              <a:rPr lang="en-US" altLang="ja-JP" sz="2400" dirty="0" smtClean="0"/>
              <a:t>w’ </a:t>
            </a:r>
            <a:r>
              <a:rPr lang="ja-JP" altLang="en-US" sz="2400" dirty="0" smtClean="0"/>
              <a:t>を </a:t>
            </a:r>
            <a:r>
              <a:rPr lang="en-US" altLang="ja-JP" sz="2400" dirty="0" smtClean="0"/>
              <a:t>example</a:t>
            </a:r>
            <a:r>
              <a:rPr lang="ja-JP" altLang="en-US" sz="2400" dirty="0" smtClean="0"/>
              <a:t>から検索</a:t>
            </a:r>
            <a:endParaRPr lang="ja-JP" altLang="en-US" sz="2400" dirty="0"/>
          </a:p>
        </p:txBody>
      </p:sp>
      <p:sp>
        <p:nvSpPr>
          <p:cNvPr id="11" name="タイトル 1"/>
          <p:cNvSpPr txBox="1">
            <a:spLocks/>
          </p:cNvSpPr>
          <p:nvPr/>
        </p:nvSpPr>
        <p:spPr>
          <a:xfrm>
            <a:off x="512895" y="508482"/>
            <a:ext cx="4507708"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smtClean="0"/>
              <a:t>画素ごとに合成</a:t>
            </a:r>
            <a:endParaRPr lang="ja-JP" altLang="en-US" dirty="0"/>
          </a:p>
        </p:txBody>
      </p:sp>
      <p:sp>
        <p:nvSpPr>
          <p:cNvPr id="9" name="正方形/長方形 8"/>
          <p:cNvSpPr/>
          <p:nvPr/>
        </p:nvSpPr>
        <p:spPr>
          <a:xfrm>
            <a:off x="5214588" y="148334"/>
            <a:ext cx="6841066" cy="1138773"/>
          </a:xfrm>
          <a:prstGeom prst="rect">
            <a:avLst/>
          </a:prstGeom>
        </p:spPr>
        <p:txBody>
          <a:bodyPr wrap="square">
            <a:spAutoFit/>
          </a:bodyPr>
          <a:lstStyle/>
          <a:p>
            <a:r>
              <a:rPr lang="en-US" altLang="ja-JP" sz="2400" dirty="0"/>
              <a:t>Alexei A. </a:t>
            </a:r>
            <a:r>
              <a:rPr lang="en-US" altLang="ja-JP" sz="2400" dirty="0" err="1"/>
              <a:t>Efros</a:t>
            </a:r>
            <a:r>
              <a:rPr lang="en-US" altLang="ja-JP" sz="2400" dirty="0"/>
              <a:t> and Thomas K. Leung, Texture Synthesis by Non-parametric Sampling, ICCV </a:t>
            </a:r>
            <a:r>
              <a:rPr lang="en-US" altLang="ja-JP" sz="2400" dirty="0" smtClean="0"/>
              <a:t>1999</a:t>
            </a: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33416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smtClean="0"/>
              <a:t>実装例 </a:t>
            </a:r>
            <a:r>
              <a:rPr kumimoji="1" lang="en-US" altLang="ja-JP" dirty="0" smtClean="0"/>
              <a:t>– </a:t>
            </a:r>
            <a:r>
              <a:rPr kumimoji="1" lang="ja-JP" altLang="en-US" sz="2400" dirty="0" smtClean="0"/>
              <a:t>プログラミング課題として出題します</a:t>
            </a:r>
            <a:endParaRPr kumimoji="1" lang="ja-JP" altLang="en-US" dirty="0"/>
          </a:p>
        </p:txBody>
      </p:sp>
      <p:sp>
        <p:nvSpPr>
          <p:cNvPr id="3" name="コンテンツ プレースホルダー 2"/>
          <p:cNvSpPr>
            <a:spLocks noGrp="1"/>
          </p:cNvSpPr>
          <p:nvPr>
            <p:ph idx="1"/>
          </p:nvPr>
        </p:nvSpPr>
        <p:spPr>
          <a:xfrm>
            <a:off x="719847" y="1343722"/>
            <a:ext cx="11267714" cy="5296829"/>
          </a:xfrm>
        </p:spPr>
        <p:txBody>
          <a:bodyPr/>
          <a:lstStyle/>
          <a:p>
            <a:endParaRPr kumimoji="1" lang="ja-JP" altLang="en-US"/>
          </a:p>
        </p:txBody>
      </p:sp>
    </p:spTree>
    <p:extLst>
      <p:ext uri="{BB962C8B-B14F-4D97-AF65-F5344CB8AC3E}">
        <p14:creationId xmlns:p14="http://schemas.microsoft.com/office/powerpoint/2010/main" val="3813418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2"/>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a:t>
            </a:r>
            <a:r>
              <a:rPr lang="en-US" altLang="ja-JP" sz="2400" dirty="0" smtClean="0"/>
              <a:t>2005</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7" name="正方形/長方形 6"/>
          <p:cNvSpPr/>
          <p:nvPr/>
        </p:nvSpPr>
        <p:spPr>
          <a:xfrm>
            <a:off x="3954667" y="1023647"/>
            <a:ext cx="2293641" cy="307777"/>
          </a:xfrm>
          <a:prstGeom prst="rect">
            <a:avLst/>
          </a:prstGeom>
        </p:spPr>
        <p:txBody>
          <a:bodyPr wrap="none">
            <a:spAutoFit/>
          </a:bodyPr>
          <a:lstStyle/>
          <a:p>
            <a:r>
              <a:rPr lang="ja-JP" altLang="en-US" sz="1400" dirty="0" smtClean="0"/>
              <a:t>図は</a:t>
            </a:r>
            <a:r>
              <a:rPr lang="en-US" altLang="ja-JP" sz="1400" dirty="0" smtClean="0"/>
              <a:t>[</a:t>
            </a:r>
            <a:r>
              <a:rPr lang="en-US" altLang="ja-JP" sz="1400" dirty="0" err="1" smtClean="0"/>
              <a:t>Kwatra</a:t>
            </a:r>
            <a:r>
              <a:rPr lang="en-US" altLang="ja-JP" sz="1400" dirty="0" smtClean="0"/>
              <a:t> et al. 2005] </a:t>
            </a:r>
            <a:r>
              <a:rPr lang="ja-JP" altLang="en-US" sz="1400" dirty="0" smtClean="0"/>
              <a:t>より</a:t>
            </a:r>
            <a:endParaRPr lang="ja-JP" altLang="en-US" sz="1400" dirty="0"/>
          </a:p>
        </p:txBody>
      </p:sp>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6647037" y="2351315"/>
                <a:ext cx="4906336" cy="19594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r>
                  <a:rPr lang="ja-JP" altLang="en-US" dirty="0" smtClean="0"/>
                  <a:t>最適化により画像</a:t>
                </a:r>
                <a:r>
                  <a:rPr lang="en-US" altLang="ja-JP" dirty="0" smtClean="0"/>
                  <a:t>X</a:t>
                </a:r>
                <a:r>
                  <a:rPr lang="ja-JP" altLang="en-US" dirty="0" smtClean="0"/>
                  <a:t>を</a:t>
                </a:r>
                <a:r>
                  <a:rPr lang="ja-JP" altLang="en-US" dirty="0"/>
                  <a:t>求</a:t>
                </a:r>
                <a:r>
                  <a:rPr lang="ja-JP" altLang="en-US" dirty="0" smtClean="0"/>
                  <a:t>める</a:t>
                </a:r>
                <a:endParaRPr lang="en-US" altLang="ja-JP" dirty="0" smtClean="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smtClean="0">
                                      <a:latin typeface="Cambria Math" panose="02040503050406030204" pitchFamily="18" charset="0"/>
                                    </a:rPr>
                                    <m:t>||</m:t>
                                  </m:r>
                                </m:e>
                                <m:sup>
                                  <m:r>
                                    <a:rPr lang="en-US" altLang="ja-JP" b="0" i="1" smtClean="0">
                                      <a:latin typeface="Cambria Math" panose="02040503050406030204" pitchFamily="18" charset="0"/>
                                    </a:rPr>
                                    <m:t>2</m:t>
                                  </m:r>
                                </m:sup>
                              </m:sSup>
                            </m:e>
                          </m:nary>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6647037" y="2351315"/>
                <a:ext cx="4906336" cy="1959428"/>
              </a:xfrm>
              <a:prstGeom prst="rect">
                <a:avLst/>
              </a:prstGeom>
              <a:blipFill rotWithShape="0">
                <a:blip r:embed="rId4"/>
                <a:stretch>
                  <a:fillRect l="-2484" t="-1246"/>
                </a:stretch>
              </a:blipFill>
            </p:spPr>
            <p:txBody>
              <a:bodyPr/>
              <a:lstStyle/>
              <a:p>
                <a:r>
                  <a:rPr lang="ja-JP" altLang="en-US">
                    <a:noFill/>
                  </a:rPr>
                  <a:t> </a:t>
                </a:r>
              </a:p>
            </p:txBody>
          </p:sp>
        </mc:Fallback>
      </mc:AlternateContent>
      <p:sp>
        <p:nvSpPr>
          <p:cNvPr id="9" name="正方形/長方形 8"/>
          <p:cNvSpPr/>
          <p:nvPr/>
        </p:nvSpPr>
        <p:spPr>
          <a:xfrm>
            <a:off x="7373692" y="4637705"/>
            <a:ext cx="3171061" cy="523220"/>
          </a:xfrm>
          <a:prstGeom prst="rect">
            <a:avLst/>
          </a:prstGeom>
        </p:spPr>
        <p:txBody>
          <a:bodyPr wrap="none">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逐次処理で解く</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p:spTree>
    <p:extLst>
      <p:ext uri="{BB962C8B-B14F-4D97-AF65-F5344CB8AC3E}">
        <p14:creationId xmlns:p14="http://schemas.microsoft.com/office/powerpoint/2010/main" val="1727623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3"/>
                <a:stretch>
                  <a:fillRect l="-810" t="-1775"/>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6748636" y="1465944"/>
                <a:ext cx="5138564" cy="43978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ja-JP" altLang="en-US" sz="2400" dirty="0" smtClean="0"/>
                  <a:t>入力 </a:t>
                </a:r>
                <a:r>
                  <a:rPr lang="en-US" altLang="ja-JP" sz="2400" dirty="0" smtClean="0"/>
                  <a:t>: </a:t>
                </a:r>
                <a:r>
                  <a:rPr lang="ja-JP" altLang="en-US" sz="2400" dirty="0" smtClean="0"/>
                  <a:t>サンプル画像 </a:t>
                </a:r>
                <a:r>
                  <a:rPr lang="en-US" altLang="ja-JP" sz="2400" dirty="0" smtClean="0"/>
                  <a:t>Z </a:t>
                </a:r>
              </a:p>
              <a:p>
                <a:pPr marL="0" indent="0">
                  <a:lnSpc>
                    <a:spcPct val="110000"/>
                  </a:lnSpc>
                  <a:spcBef>
                    <a:spcPts val="600"/>
                  </a:spcBef>
                  <a:buFont typeface="Arial" panose="020B0604020202020204" pitchFamily="34" charset="0"/>
                  <a:buNone/>
                </a:pPr>
                <a:r>
                  <a:rPr lang="ja-JP" altLang="en-US" sz="2400" dirty="0" smtClean="0"/>
                  <a:t>出力 </a:t>
                </a:r>
                <a:r>
                  <a:rPr lang="en-US" altLang="ja-JP" sz="2400" dirty="0" smtClean="0"/>
                  <a:t>: </a:t>
                </a:r>
                <a:r>
                  <a:rPr lang="ja-JP" altLang="en-US" sz="2400" dirty="0" smtClean="0"/>
                  <a:t>合成画像 </a:t>
                </a:r>
                <a:r>
                  <a:rPr lang="en-US" altLang="ja-JP" sz="2400" dirty="0" smtClean="0"/>
                  <a:t>X</a:t>
                </a:r>
              </a:p>
              <a:p>
                <a:pPr marL="0" indent="0">
                  <a:lnSpc>
                    <a:spcPct val="110000"/>
                  </a:lnSpc>
                  <a:spcBef>
                    <a:spcPts val="600"/>
                  </a:spcBef>
                  <a:buFont typeface="Arial" panose="020B0604020202020204" pitchFamily="34" charset="0"/>
                  <a:buNone/>
                </a:pPr>
                <a:endParaRPr lang="en-US" altLang="ja-JP" sz="1400" dirty="0" smtClean="0"/>
              </a:p>
              <a:p>
                <a:pPr marL="457200" indent="-457200">
                  <a:lnSpc>
                    <a:spcPct val="110000"/>
                  </a:lnSpc>
                  <a:spcBef>
                    <a:spcPts val="600"/>
                  </a:spcBef>
                  <a:buFont typeface="Arial" panose="020B0604020202020204" pitchFamily="34" charset="0"/>
                  <a:buAutoNum type="arabicPeriod"/>
                </a:pPr>
                <a:r>
                  <a:rPr lang="en-US" altLang="ja-JP" sz="2400" dirty="0" smtClean="0"/>
                  <a:t>X</a:t>
                </a:r>
                <a:r>
                  <a:rPr lang="ja-JP" altLang="en-US" sz="2400" dirty="0" smtClean="0"/>
                  <a:t>を乱数で初期化</a:t>
                </a:r>
                <a:endParaRPr lang="en-US" altLang="ja-JP" sz="2400" dirty="0" smtClean="0"/>
              </a:p>
              <a:p>
                <a:pPr marL="457200" indent="-457200">
                  <a:lnSpc>
                    <a:spcPct val="110000"/>
                  </a:lnSpc>
                  <a:spcBef>
                    <a:spcPts val="600"/>
                  </a:spcBef>
                  <a:buFont typeface="Arial" panose="020B0604020202020204" pitchFamily="34" charset="0"/>
                  <a:buAutoNum type="arabicPeriod"/>
                </a:pPr>
                <a:r>
                  <a:rPr lang="ja-JP" altLang="en-US" sz="2400" dirty="0" smtClean="0"/>
                  <a:t>収束まで以下を繰り返す</a:t>
                </a:r>
                <a:endParaRPr lang="en-US" altLang="ja-JP" sz="2400" dirty="0" smtClean="0"/>
              </a:p>
              <a:p>
                <a:pPr marL="457200" lvl="1" indent="0">
                  <a:lnSpc>
                    <a:spcPct val="110000"/>
                  </a:lnSpc>
                  <a:spcBef>
                    <a:spcPts val="600"/>
                  </a:spcBef>
                  <a:buNone/>
                </a:pPr>
                <a:r>
                  <a:rPr lang="en-US" altLang="ja-JP" sz="2000" b="1" dirty="0" smtClean="0"/>
                  <a:t>2-1.</a:t>
                </a:r>
                <a:r>
                  <a:rPr lang="ja-JP" altLang="en-US" sz="2000" b="1" dirty="0"/>
                  <a:t> </a:t>
                </a:r>
                <a:r>
                  <a:rPr lang="ja-JP" altLang="en-US" sz="2000" b="1" dirty="0" smtClean="0"/>
                  <a:t>任意の画素</a:t>
                </a:r>
                <a:r>
                  <a:rPr lang="en-US" altLang="ja-JP" sz="2000" b="1" dirty="0" smtClean="0"/>
                  <a:t> </a:t>
                </a:r>
                <a14:m>
                  <m:oMath xmlns:m="http://schemas.openxmlformats.org/officeDocument/2006/math">
                    <m:r>
                      <a:rPr lang="en-US" altLang="ja-JP" sz="2000" b="1" i="1" smtClean="0">
                        <a:latin typeface="Cambria Math" panose="02040503050406030204" pitchFamily="18" charset="0"/>
                      </a:rPr>
                      <m:t>𝒑</m:t>
                    </m:r>
                    <m:r>
                      <a:rPr lang="en-US" altLang="ja-JP" sz="2000" b="1" i="1" smtClean="0">
                        <a:latin typeface="Cambria Math" panose="02040503050406030204" pitchFamily="18" charset="0"/>
                      </a:rPr>
                      <m:t>∈</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𝑿</m:t>
                        </m:r>
                      </m:e>
                      <m:sup>
                        <m:r>
                          <a:rPr lang="en-US" altLang="ja-JP" sz="2000" b="1" i="1">
                            <a:latin typeface="Cambria Math" panose="02040503050406030204" pitchFamily="18" charset="0"/>
                          </a:rPr>
                          <m:t>∗</m:t>
                        </m:r>
                      </m:sup>
                    </m:sSup>
                  </m:oMath>
                </a14:m>
                <a:r>
                  <a:rPr lang="ja-JP" altLang="en-US" sz="2000" b="1" dirty="0" smtClean="0"/>
                  <a:t>について，</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𝒑</m:t>
                        </m:r>
                      </m:sub>
                    </m:sSub>
                  </m:oMath>
                </a14:m>
                <a:r>
                  <a:rPr lang="ja-JP" altLang="en-US" sz="2000" b="1" dirty="0" smtClean="0"/>
                  <a:t>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1" i="1">
                            <a:latin typeface="Cambria Math" panose="02040503050406030204" pitchFamily="18" charset="0"/>
                          </a:rPr>
                          <m:t>𝒑</m:t>
                        </m:r>
                      </m:sub>
                    </m:sSub>
                  </m:oMath>
                </a14:m>
                <a:r>
                  <a:rPr lang="ja-JP" altLang="en-US" sz="2000" b="1" dirty="0" smtClean="0"/>
                  <a:t>を検索</a:t>
                </a:r>
                <a:endParaRPr lang="en-US" altLang="ja-JP" sz="2000" b="1" dirty="0" smtClean="0"/>
              </a:p>
              <a:p>
                <a:pPr marL="457200" lvl="1" indent="0">
                  <a:lnSpc>
                    <a:spcPct val="110000"/>
                  </a:lnSpc>
                  <a:spcBef>
                    <a:spcPts val="600"/>
                  </a:spcBef>
                  <a:buNone/>
                </a:pPr>
                <a:r>
                  <a:rPr lang="en-US" altLang="ja-JP" sz="2000" b="1" dirty="0" smtClean="0"/>
                  <a:t>2-2. </a:t>
                </a:r>
                <a:r>
                  <a:rPr lang="ja-JP" altLang="en-US" sz="2000" b="1" dirty="0"/>
                  <a:t>発見</a:t>
                </a:r>
                <a:r>
                  <a:rPr lang="ja-JP" altLang="en-US" sz="2000" b="1" dirty="0" smtClean="0"/>
                  <a:t>したパッチ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b="1" i="1">
                            <a:latin typeface="Cambria Math" panose="02040503050406030204" pitchFamily="18" charset="0"/>
                          </a:rPr>
                          <m:t>𝒑</m:t>
                        </m:r>
                      </m:sub>
                    </m:sSub>
                    <m:r>
                      <a:rPr lang="ja-JP" altLang="en-US" sz="2000" b="1" i="1">
                        <a:latin typeface="Cambria Math" panose="02040503050406030204" pitchFamily="18" charset="0"/>
                      </a:rPr>
                      <m:t>を</m:t>
                    </m:r>
                  </m:oMath>
                </a14:m>
                <a:r>
                  <a:rPr lang="en-US" altLang="ja-JP" sz="2000" b="1" dirty="0" smtClean="0"/>
                  <a:t>X</a:t>
                </a:r>
                <a:r>
                  <a:rPr lang="ja-JP" altLang="en-US" sz="2000" b="1" dirty="0" smtClean="0"/>
                  <a:t>にコピー</a:t>
                </a:r>
                <a:endParaRPr lang="en-US" altLang="ja-JP" sz="2000" b="1" dirty="0" smtClean="0"/>
              </a:p>
              <a:p>
                <a:pPr marL="457200" lvl="1" indent="0">
                  <a:lnSpc>
                    <a:spcPct val="110000"/>
                  </a:lnSpc>
                  <a:spcBef>
                    <a:spcPts val="600"/>
                  </a:spcBef>
                  <a:buNone/>
                </a:pPr>
                <a:r>
                  <a:rPr lang="en-US" altLang="ja-JP" sz="2000" dirty="0" smtClean="0"/>
                  <a:t>※</a:t>
                </a:r>
                <a:r>
                  <a:rPr lang="ja-JP" altLang="en-US" sz="2000" dirty="0" smtClean="0"/>
                  <a:t>２つ以上の領域</a:t>
                </a:r>
                <a14:m>
                  <m:oMath xmlns:m="http://schemas.openxmlformats.org/officeDocument/2006/math">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a:latin typeface="Cambria Math" panose="02040503050406030204" pitchFamily="18" charset="0"/>
                          </a:rPr>
                          <m:t>𝑝</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smtClean="0">
                            <a:latin typeface="Cambria Math" panose="02040503050406030204" pitchFamily="18" charset="0"/>
                          </a:rPr>
                          <m:t>𝑞</m:t>
                        </m:r>
                      </m:sub>
                    </m:sSub>
                  </m:oMath>
                </a14:m>
                <a:r>
                  <a:rPr lang="ja-JP" altLang="en-US" sz="2000" dirty="0" smtClean="0"/>
                  <a:t>重なっている画素は平均を撮る</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6748636" y="1465944"/>
                <a:ext cx="5138564" cy="4397828"/>
              </a:xfrm>
              <a:prstGeom prst="rect">
                <a:avLst/>
              </a:prstGeom>
              <a:blipFill rotWithShape="0">
                <a:blip r:embed="rId5"/>
                <a:stretch>
                  <a:fillRect l="-2728" t="-277"/>
                </a:stretch>
              </a:blipFill>
            </p:spPr>
            <p:txBody>
              <a:bodyPr/>
              <a:lstStyle/>
              <a:p>
                <a:r>
                  <a:rPr lang="ja-JP" altLang="en-US">
                    <a:noFill/>
                  </a:rPr>
                  <a:t> </a:t>
                </a:r>
              </a:p>
            </p:txBody>
          </p:sp>
        </mc:Fallback>
      </mc:AlternateContent>
      <p:sp>
        <p:nvSpPr>
          <p:cNvPr id="12" name="正方形/長方形 11"/>
          <p:cNvSpPr/>
          <p:nvPr/>
        </p:nvSpPr>
        <p:spPr>
          <a:xfrm>
            <a:off x="7053106" y="6089134"/>
            <a:ext cx="5032147"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論文では，平均でなく、重み付き平均をとる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手法なども議論されている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a:t>
            </a:r>
            <a:r>
              <a:rPr lang="en-US" altLang="ja-JP" sz="2400" dirty="0" smtClean="0"/>
              <a:t>2005</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954667" y="1023647"/>
            <a:ext cx="2293641" cy="307777"/>
          </a:xfrm>
          <a:prstGeom prst="rect">
            <a:avLst/>
          </a:prstGeom>
        </p:spPr>
        <p:txBody>
          <a:bodyPr wrap="none">
            <a:spAutoFit/>
          </a:bodyPr>
          <a:lstStyle/>
          <a:p>
            <a:r>
              <a:rPr lang="ja-JP" altLang="en-US" sz="1400" dirty="0" smtClean="0"/>
              <a:t>図は</a:t>
            </a:r>
            <a:r>
              <a:rPr lang="en-US" altLang="ja-JP" sz="1400" dirty="0" smtClean="0"/>
              <a:t>[</a:t>
            </a:r>
            <a:r>
              <a:rPr lang="en-US" altLang="ja-JP" sz="1400" dirty="0" err="1" smtClean="0"/>
              <a:t>Kwatra</a:t>
            </a:r>
            <a:r>
              <a:rPr lang="en-US" altLang="ja-JP" sz="1400" dirty="0" smtClean="0"/>
              <a:t> et al. 2005] </a:t>
            </a:r>
            <a:r>
              <a:rPr lang="ja-JP" altLang="en-US" sz="1400" dirty="0" smtClean="0"/>
              <a:t>より</a:t>
            </a:r>
            <a:endParaRPr lang="ja-JP" altLang="en-US" sz="1400" dirty="0"/>
          </a:p>
        </p:txBody>
      </p:sp>
    </p:spTree>
    <p:extLst>
      <p:ext uri="{BB962C8B-B14F-4D97-AF65-F5344CB8AC3E}">
        <p14:creationId xmlns:p14="http://schemas.microsoft.com/office/powerpoint/2010/main" val="159379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p:cNvSpPr>
            <a:spLocks noGrp="1"/>
          </p:cNvSpPr>
          <p:nvPr>
            <p:ph idx="1"/>
          </p:nvPr>
        </p:nvSpPr>
        <p:spPr>
          <a:xfrm>
            <a:off x="711200" y="448720"/>
            <a:ext cx="11087675" cy="522902"/>
          </a:xfrm>
        </p:spPr>
        <p:txBody>
          <a:bodyPr/>
          <a:lstStyle/>
          <a:p>
            <a:pPr marL="0" indent="0">
              <a:buNone/>
            </a:pPr>
            <a:r>
              <a:rPr kumimoji="1" lang="ja-JP" altLang="en-US" dirty="0" smtClean="0"/>
              <a:t>多重解像度</a:t>
            </a:r>
            <a:r>
              <a:rPr lang="ja-JP" altLang="en-US" dirty="0" smtClean="0"/>
              <a:t>を</a:t>
            </a:r>
            <a:r>
              <a:rPr lang="ja-JP" altLang="en-US" dirty="0"/>
              <a:t>考慮</a:t>
            </a:r>
            <a:r>
              <a:rPr lang="ja-JP" altLang="en-US" dirty="0" smtClean="0"/>
              <a:t>した</a:t>
            </a:r>
            <a:r>
              <a:rPr lang="ja-JP" altLang="en-US" dirty="0"/>
              <a:t>合成</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68" y="2221811"/>
            <a:ext cx="457264" cy="45726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76" y="2221811"/>
            <a:ext cx="457264" cy="457264"/>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187" y="2221811"/>
            <a:ext cx="457264" cy="457264"/>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714" y="3403031"/>
            <a:ext cx="914528" cy="914528"/>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135" y="3403031"/>
            <a:ext cx="914528" cy="914528"/>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2555" y="3403031"/>
            <a:ext cx="914528" cy="914528"/>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1221" y="5203053"/>
            <a:ext cx="1449160" cy="144916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0" y="5203053"/>
            <a:ext cx="1449160" cy="1449160"/>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5239" y="5203053"/>
            <a:ext cx="1449160" cy="1449160"/>
          </a:xfrm>
          <a:prstGeom prst="rect">
            <a:avLst/>
          </a:prstGeom>
        </p:spPr>
      </p:pic>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872" y="5607673"/>
            <a:ext cx="578299" cy="578299"/>
          </a:xfrm>
          <a:prstGeom prst="rect">
            <a:avLst/>
          </a:prstGeom>
        </p:spPr>
      </p:pic>
      <p:pic>
        <p:nvPicPr>
          <p:cNvPr id="34" name="図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4446" y="3763089"/>
            <a:ext cx="289150" cy="289150"/>
          </a:xfrm>
          <a:prstGeom prst="rect">
            <a:avLst/>
          </a:prstGeom>
        </p:spPr>
      </p:pic>
      <p:pic>
        <p:nvPicPr>
          <p:cNvPr id="35" name="図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33170" y="2336485"/>
            <a:ext cx="151702" cy="151702"/>
          </a:xfrm>
          <a:prstGeom prst="rect">
            <a:avLst/>
          </a:prstGeom>
        </p:spPr>
      </p:pic>
      <p:sp>
        <p:nvSpPr>
          <p:cNvPr id="37" name="コンテンツ プレースホルダー 7"/>
          <p:cNvSpPr txBox="1">
            <a:spLocks/>
          </p:cNvSpPr>
          <p:nvPr/>
        </p:nvSpPr>
        <p:spPr>
          <a:xfrm>
            <a:off x="3693822" y="1915549"/>
            <a:ext cx="1599941" cy="3517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乱数初期化</a:t>
            </a:r>
            <a:endParaRPr lang="ja-JP" altLang="en-US" sz="2000" dirty="0"/>
          </a:p>
        </p:txBody>
      </p:sp>
      <p:sp>
        <p:nvSpPr>
          <p:cNvPr id="38" name="コンテンツ プレースホルダー 7"/>
          <p:cNvSpPr txBox="1">
            <a:spLocks/>
          </p:cNvSpPr>
          <p:nvPr/>
        </p:nvSpPr>
        <p:spPr>
          <a:xfrm>
            <a:off x="833202" y="1980090"/>
            <a:ext cx="1347555" cy="52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サンプル</a:t>
            </a:r>
            <a:endParaRPr lang="ja-JP" altLang="en-US" sz="2000" dirty="0"/>
          </a:p>
        </p:txBody>
      </p:sp>
      <p:sp>
        <p:nvSpPr>
          <p:cNvPr id="39" name="右矢印 38"/>
          <p:cNvSpPr/>
          <p:nvPr/>
        </p:nvSpPr>
        <p:spPr>
          <a:xfrm>
            <a:off x="5292805"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コンテンツ プレースホルダー 7"/>
          <p:cNvSpPr txBox="1">
            <a:spLocks/>
          </p:cNvSpPr>
          <p:nvPr/>
        </p:nvSpPr>
        <p:spPr>
          <a:xfrm>
            <a:off x="7092071" y="1937002"/>
            <a:ext cx="1242328"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逐次</a:t>
            </a:r>
            <a:r>
              <a:rPr lang="ja-JP" altLang="en-US" sz="2000" dirty="0"/>
              <a:t>計算</a:t>
            </a:r>
          </a:p>
        </p:txBody>
      </p:sp>
      <p:sp>
        <p:nvSpPr>
          <p:cNvPr id="43" name="右矢印 42"/>
          <p:cNvSpPr/>
          <p:nvPr/>
        </p:nvSpPr>
        <p:spPr>
          <a:xfrm>
            <a:off x="7374813"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160" y="2199790"/>
            <a:ext cx="457264" cy="457264"/>
          </a:xfrm>
          <a:prstGeom prst="rect">
            <a:avLst/>
          </a:prstGeom>
        </p:spPr>
      </p:pic>
      <p:sp>
        <p:nvSpPr>
          <p:cNvPr id="45" name="右矢印 44"/>
          <p:cNvSpPr/>
          <p:nvPr/>
        </p:nvSpPr>
        <p:spPr>
          <a:xfrm>
            <a:off x="9456821"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764" y="3411501"/>
            <a:ext cx="906057" cy="906057"/>
          </a:xfrm>
          <a:prstGeom prst="rect">
            <a:avLst/>
          </a:prstGeom>
        </p:spPr>
      </p:pic>
      <p:pic>
        <p:nvPicPr>
          <p:cNvPr id="47" name="図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212" y="5203053"/>
            <a:ext cx="1449160" cy="1449160"/>
          </a:xfrm>
          <a:prstGeom prst="rect">
            <a:avLst/>
          </a:prstGeom>
        </p:spPr>
      </p:pic>
      <p:sp>
        <p:nvSpPr>
          <p:cNvPr id="48" name="右矢印 47"/>
          <p:cNvSpPr/>
          <p:nvPr/>
        </p:nvSpPr>
        <p:spPr>
          <a:xfrm>
            <a:off x="5292805"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a:off x="737481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945400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5292805"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737481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945400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stCxn id="16" idx="2"/>
            <a:endCxn id="46" idx="0"/>
          </p:cNvCxnSpPr>
          <p:nvPr/>
        </p:nvCxnSpPr>
        <p:spPr>
          <a:xfrm rot="5400000">
            <a:off x="7250593" y="-77725"/>
            <a:ext cx="732426" cy="6246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コンテンツ プレースホルダー 7"/>
          <p:cNvSpPr txBox="1">
            <a:spLocks/>
          </p:cNvSpPr>
          <p:nvPr/>
        </p:nvSpPr>
        <p:spPr>
          <a:xfrm>
            <a:off x="6956806" y="2771800"/>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cxnSp>
        <p:nvCxnSpPr>
          <p:cNvPr id="59" name="カギ線コネクタ 58"/>
          <p:cNvCxnSpPr>
            <a:stCxn id="20" idx="2"/>
            <a:endCxn id="47" idx="0"/>
          </p:cNvCxnSpPr>
          <p:nvPr/>
        </p:nvCxnSpPr>
        <p:spPr>
          <a:xfrm rot="5400000">
            <a:off x="7174059" y="1637293"/>
            <a:ext cx="885494" cy="62460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コンテンツ プレースホルダー 7"/>
          <p:cNvSpPr txBox="1">
            <a:spLocks/>
          </p:cNvSpPr>
          <p:nvPr/>
        </p:nvSpPr>
        <p:spPr>
          <a:xfrm>
            <a:off x="6956806" y="4522222"/>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spTree>
    <p:extLst>
      <p:ext uri="{BB962C8B-B14F-4D97-AF65-F5344CB8AC3E}">
        <p14:creationId xmlns:p14="http://schemas.microsoft.com/office/powerpoint/2010/main" val="3549602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dirty="0" smtClean="0"/>
              <a:t>2016 -  </a:t>
            </a:r>
            <a:r>
              <a:rPr lang="ja-JP" altLang="en-US" sz="2400" dirty="0" smtClean="0"/>
              <a:t>現在  </a:t>
            </a:r>
            <a:r>
              <a:rPr lang="en-US" altLang="ja-JP" sz="2400" dirty="0" smtClean="0"/>
              <a:t>: </a:t>
            </a:r>
            <a:r>
              <a:rPr lang="ja-JP" altLang="en-US" sz="2400" dirty="0" smtClean="0"/>
              <a:t>国立循環器病研究センター 客員研究員</a:t>
            </a:r>
            <a:endParaRPr lang="en-US" altLang="ja-JP" sz="2400" dirty="0" smtClean="0"/>
          </a:p>
          <a:p>
            <a:pPr marL="0" indent="0">
              <a:buNone/>
            </a:pPr>
            <a:r>
              <a:rPr lang="en-US" altLang="ja-JP" sz="2400" dirty="0" smtClean="0"/>
              <a:t>2015 -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5771548"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5771548"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5"/>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5" name="正方形/長方形 14"/>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6"/>
                <a:stretch>
                  <a:fillRect l="-1384" t="-1765" b="-10588"/>
                </a:stretch>
              </a:blipFill>
            </p:spPr>
            <p:txBody>
              <a:bodyPr/>
              <a:lstStyle/>
              <a:p>
                <a:r>
                  <a:rPr lang="ja-JP" altLang="en-US">
                    <a:noFill/>
                  </a:rPr>
                  <a:t> </a:t>
                </a:r>
              </a:p>
            </p:txBody>
          </p:sp>
        </mc:Fallback>
      </mc:AlternateContent>
      <p:sp>
        <p:nvSpPr>
          <p:cNvPr id="16" name="正方形/長方形 15"/>
          <p:cNvSpPr/>
          <p:nvPr/>
        </p:nvSpPr>
        <p:spPr>
          <a:xfrm>
            <a:off x="933856" y="2898843"/>
            <a:ext cx="1488332" cy="14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smtClean="0"/>
              <a:t>Z</a:t>
            </a:r>
            <a:endParaRPr kumimoji="1" lang="ja-JP" altLang="en-US" dirty="0"/>
          </a:p>
        </p:txBody>
      </p:sp>
      <p:sp>
        <p:nvSpPr>
          <p:cNvPr id="17" name="正方形/長方形 16"/>
          <p:cNvSpPr/>
          <p:nvPr/>
        </p:nvSpPr>
        <p:spPr>
          <a:xfrm>
            <a:off x="3180944" y="3044757"/>
            <a:ext cx="1147865" cy="114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600" dirty="0"/>
              <a:t>X</a:t>
            </a:r>
            <a:endParaRPr kumimoji="1" lang="ja-JP" altLang="en-US" dirty="0"/>
          </a:p>
        </p:txBody>
      </p:sp>
      <p:sp>
        <p:nvSpPr>
          <p:cNvPr id="18" name="右矢印 17"/>
          <p:cNvSpPr/>
          <p:nvPr/>
        </p:nvSpPr>
        <p:spPr>
          <a:xfrm>
            <a:off x="2548647" y="3132305"/>
            <a:ext cx="544749" cy="89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24816" y="5000016"/>
            <a:ext cx="4924231" cy="70788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Z</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を合成する問題を考える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上記論文は，画像縮小への応用を紹介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74275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829897"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829897"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2188723"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smtClean="0">
                              <a:latin typeface="Cambria Math" panose="02040503050406030204" pitchFamily="18" charset="0"/>
                            </a:rPr>
                          </m:ctrlPr>
                        </m:naryPr>
                        <m:sub>
                          <m:r>
                            <a:rPr lang="en-US" altLang="ja-JP" b="0" i="1" smtClean="0">
                              <a:latin typeface="Cambria Math" panose="02040503050406030204" pitchFamily="18" charset="0"/>
                            </a:rPr>
                            <m:t>𝑞</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𝑍</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b="0" i="1" smtClean="0">
                                      <a:latin typeface="Cambria Math" panose="02040503050406030204" pitchFamily="18" charset="0"/>
                                    </a:rPr>
                                    <m:t>𝑞</m:t>
                                  </m:r>
                                </m:sub>
                              </m:sSub>
                              <m:r>
                                <a:rPr lang="en-US" altLang="ja-JP" b="1" i="1"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b="1" i="1" smtClean="0">
                                      <a:latin typeface="Cambria Math" panose="02040503050406030204" pitchFamily="18" charset="0"/>
                                    </a:rPr>
                                    <m:t>𝒒</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2188723"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p:pic>
        <p:nvPicPr>
          <p:cNvPr id="5" name="図 4"/>
          <p:cNvPicPr>
            <a:picLocks noChangeAspect="1"/>
          </p:cNvPicPr>
          <p:nvPr/>
        </p:nvPicPr>
        <p:blipFill>
          <a:blip r:embed="rId5"/>
          <a:stretch>
            <a:fillRect/>
          </a:stretch>
        </p:blipFill>
        <p:spPr>
          <a:xfrm>
            <a:off x="2641869" y="2809837"/>
            <a:ext cx="3885389" cy="2277878"/>
          </a:xfrm>
          <a:prstGeom prst="rect">
            <a:avLst/>
          </a:prstGeom>
        </p:spPr>
      </p:pic>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6014740" y="1719018"/>
                <a:ext cx="1961942" cy="109227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altLang="ja-JP" sz="4000" i="1" smtClean="0">
                          <a:latin typeface="Cambria Math" panose="02040503050406030204" pitchFamily="18" charset="0"/>
                        </a:rPr>
                        <m:t>+</m:t>
                      </m:r>
                    </m:oMath>
                  </m:oMathPara>
                </a14:m>
                <a:endParaRPr lang="ja-JP" altLang="en-US" sz="4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6014740" y="1719018"/>
                <a:ext cx="1961942" cy="1092276"/>
              </a:xfrm>
              <a:prstGeom prst="rect">
                <a:avLst/>
              </a:prstGeom>
              <a:blipFill rotWithShape="0">
                <a:blip r:embed="rId7"/>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8"/>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702341" y="5214026"/>
                <a:ext cx="5272391" cy="1066959"/>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Input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0" i="1" smtClean="0">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𝒒</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画像内から探し，そこへ</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i="1">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満遍なく入力画像が使われる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702341" y="5214026"/>
                <a:ext cx="5272391" cy="1066959"/>
              </a:xfrm>
              <a:prstGeom prst="rect">
                <a:avLst/>
              </a:prstGeom>
              <a:blipFill rotWithShape="0">
                <a:blip r:embed="rId9"/>
                <a:stretch>
                  <a:fillRect l="-1156" t="-571" r="-1272" b="-9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10"/>
                <a:stretch>
                  <a:fillRect l="-1384" t="-1765" b="-10588"/>
                </a:stretch>
              </a:blipFill>
            </p:spPr>
            <p:txBody>
              <a:bodyPr/>
              <a:lstStyle/>
              <a:p>
                <a:r>
                  <a:rPr lang="ja-JP" altLang="en-US">
                    <a:noFill/>
                  </a:rPr>
                  <a:t> </a:t>
                </a:r>
              </a:p>
            </p:txBody>
          </p:sp>
        </mc:Fallback>
      </mc:AlternateContent>
      <p:sp>
        <p:nvSpPr>
          <p:cNvPr id="3" name="正方形/長方形 2"/>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52682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49887" y="1379299"/>
            <a:ext cx="11679389" cy="2568587"/>
          </a:xfrm>
          <a:prstGeom prst="rect">
            <a:avLst/>
          </a:prstGeom>
        </p:spPr>
      </p:pic>
      <p:sp>
        <p:nvSpPr>
          <p:cNvPr id="2" name="タイトル 1"/>
          <p:cNvSpPr>
            <a:spLocks noGrp="1"/>
          </p:cNvSpPr>
          <p:nvPr>
            <p:ph type="title"/>
          </p:nvPr>
        </p:nvSpPr>
        <p:spPr>
          <a:xfrm>
            <a:off x="179390" y="247058"/>
            <a:ext cx="11708780" cy="733270"/>
          </a:xfrm>
        </p:spPr>
        <p:txBody>
          <a:bodyPr>
            <a:normAutofit/>
          </a:bodyPr>
          <a:lstStyle/>
          <a:p>
            <a:pPr algn="ctr"/>
            <a:r>
              <a:rPr kumimoji="1" lang="ja-JP" altLang="en-US" sz="3600" dirty="0" smtClean="0"/>
              <a:t>結果 </a:t>
            </a:r>
            <a:r>
              <a:rPr lang="en-US" altLang="ja-JP" sz="3600" dirty="0" smtClean="0"/>
              <a:t>[</a:t>
            </a:r>
            <a:r>
              <a:rPr lang="en-US" altLang="ja-JP" sz="3600" dirty="0" err="1"/>
              <a:t>Simakov</a:t>
            </a:r>
            <a:r>
              <a:rPr lang="en-US" altLang="ja-JP" sz="3600" dirty="0"/>
              <a:t> et al. CVPR </a:t>
            </a:r>
            <a:r>
              <a:rPr lang="en-US" altLang="ja-JP" sz="3600" dirty="0" smtClean="0"/>
              <a:t>2008]</a:t>
            </a:r>
            <a:r>
              <a:rPr lang="ja-JP" altLang="en-US" sz="3600" dirty="0" smtClean="0"/>
              <a:t>よ</a:t>
            </a:r>
            <a:r>
              <a:rPr lang="ja-JP" altLang="en-US" sz="3600" dirty="0"/>
              <a:t>り</a:t>
            </a:r>
            <a:endParaRPr kumimoji="1" lang="ja-JP" altLang="en-US" sz="3600" dirty="0"/>
          </a:p>
        </p:txBody>
      </p:sp>
      <p:sp>
        <p:nvSpPr>
          <p:cNvPr id="3" name="コンテンツ プレースホルダー 2"/>
          <p:cNvSpPr>
            <a:spLocks noGrp="1"/>
          </p:cNvSpPr>
          <p:nvPr>
            <p:ph idx="1"/>
          </p:nvPr>
        </p:nvSpPr>
        <p:spPr>
          <a:xfrm>
            <a:off x="13083623" y="971139"/>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13398231" y="1631313"/>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559859" y="3357082"/>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528766" y="4548911"/>
            <a:ext cx="11663234" cy="2309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元画像 </a:t>
            </a:r>
            <a:r>
              <a:rPr lang="en-US" altLang="ja-JP" dirty="0" smtClean="0"/>
              <a:t>T</a:t>
            </a:r>
            <a:r>
              <a:rPr lang="en-US" altLang="ja-JP" baseline="-25000" dirty="0" smtClean="0"/>
              <a:t>0 </a:t>
            </a:r>
            <a:r>
              <a:rPr lang="ja-JP" altLang="en-US" dirty="0" smtClean="0"/>
              <a:t>から以下を繰り返す</a:t>
            </a:r>
            <a:endParaRPr lang="en-US" altLang="ja-JP" dirty="0" smtClean="0"/>
          </a:p>
          <a:p>
            <a:pPr marL="457200" indent="-457200">
              <a:buFont typeface="Arial" panose="020B0604020202020204" pitchFamily="34" charset="0"/>
              <a:buAutoNum type="arabicPeriod"/>
            </a:pPr>
            <a:r>
              <a:rPr lang="ja-JP" altLang="en-US" dirty="0" smtClean="0"/>
              <a:t>サイズを</a:t>
            </a:r>
            <a:r>
              <a:rPr lang="en-US" altLang="ja-JP" dirty="0" smtClean="0"/>
              <a:t>0.95</a:t>
            </a:r>
            <a:r>
              <a:rPr lang="ja-JP" altLang="en-US" dirty="0" smtClean="0"/>
              <a:t>倍し，これを初期解に</a:t>
            </a:r>
            <a:endParaRPr lang="en-US" altLang="ja-JP" dirty="0"/>
          </a:p>
          <a:p>
            <a:pPr marL="457200" indent="-457200">
              <a:buFont typeface="Arial" panose="020B0604020202020204" pitchFamily="34" charset="0"/>
              <a:buAutoNum type="arabicPeriod"/>
            </a:pPr>
            <a:r>
              <a:rPr lang="ja-JP" altLang="en-US" dirty="0" smtClean="0"/>
              <a:t>先の目的関数を最適化（近傍探索とパッチコピーを繰り返す）</a:t>
            </a:r>
            <a:endParaRPr lang="ja-JP" altLang="en-US" dirty="0"/>
          </a:p>
        </p:txBody>
      </p:sp>
    </p:spTree>
    <p:extLst>
      <p:ext uri="{BB962C8B-B14F-4D97-AF65-F5344CB8AC3E}">
        <p14:creationId xmlns:p14="http://schemas.microsoft.com/office/powerpoint/2010/main" val="2891383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32228"/>
            <a:ext cx="11708780" cy="733270"/>
          </a:xfrm>
        </p:spPr>
        <p:txBody>
          <a:bodyPr>
            <a:normAutofit/>
          </a:bodyPr>
          <a:lstStyle/>
          <a:p>
            <a:r>
              <a:rPr kumimoji="1" lang="ja-JP" altLang="en-US" sz="3200" dirty="0" smtClean="0"/>
              <a:t>結果 </a:t>
            </a:r>
            <a:r>
              <a:rPr lang="en-US" altLang="ja-JP" sz="2800" dirty="0" smtClean="0"/>
              <a:t>[</a:t>
            </a:r>
            <a:r>
              <a:rPr lang="en-US" altLang="ja-JP" sz="2800" dirty="0"/>
              <a:t>Wei</a:t>
            </a:r>
            <a:r>
              <a:rPr lang="ja-JP" altLang="en-US" sz="2800" dirty="0"/>
              <a:t> </a:t>
            </a:r>
            <a:r>
              <a:rPr lang="en-US" altLang="ja-JP" sz="2800" dirty="0"/>
              <a:t>et al</a:t>
            </a:r>
            <a:r>
              <a:rPr lang="en-US" altLang="ja-JP" sz="2800" dirty="0" smtClean="0"/>
              <a:t>. </a:t>
            </a:r>
            <a:r>
              <a:rPr lang="en-US" altLang="ja-JP" sz="2800" dirty="0"/>
              <a:t>SIGGRAPH 08</a:t>
            </a:r>
            <a:r>
              <a:rPr lang="en-US" altLang="ja-JP" sz="2800" dirty="0" smtClean="0"/>
              <a:t>.]</a:t>
            </a:r>
            <a:r>
              <a:rPr lang="ja-JP" altLang="en-US" sz="2800" dirty="0" smtClean="0"/>
              <a:t>より</a:t>
            </a:r>
            <a:endParaRPr kumimoji="1" lang="ja-JP" altLang="en-US" sz="2800" dirty="0"/>
          </a:p>
        </p:txBody>
      </p:sp>
      <p:sp>
        <p:nvSpPr>
          <p:cNvPr id="3" name="コンテンツ プレースホルダー 2"/>
          <p:cNvSpPr>
            <a:spLocks noGrp="1"/>
          </p:cNvSpPr>
          <p:nvPr>
            <p:ph idx="1"/>
          </p:nvPr>
        </p:nvSpPr>
        <p:spPr>
          <a:xfrm>
            <a:off x="8015513" y="419596"/>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8257549" y="1137827"/>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4"/>
          <a:stretch>
            <a:fillRect/>
          </a:stretch>
        </p:blipFill>
        <p:spPr>
          <a:xfrm>
            <a:off x="418646" y="1704521"/>
            <a:ext cx="7289299" cy="3448050"/>
          </a:xfrm>
          <a:prstGeom prst="rect">
            <a:avLst/>
          </a:prstGeom>
        </p:spPr>
      </p:pic>
      <p:sp>
        <p:nvSpPr>
          <p:cNvPr id="11" name="コンテンツ プレースホルダー 2"/>
          <p:cNvSpPr txBox="1">
            <a:spLocks/>
          </p:cNvSpPr>
          <p:nvPr/>
        </p:nvSpPr>
        <p:spPr>
          <a:xfrm>
            <a:off x="613227" y="5397996"/>
            <a:ext cx="7021287" cy="7574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smtClean="0"/>
              <a:t>入力画像・合成画像・縮小合成画像</a:t>
            </a:r>
            <a:endParaRPr lang="en-US" altLang="ja-JP" sz="2000" dirty="0" smtClean="0"/>
          </a:p>
          <a:p>
            <a:pPr marL="0" indent="0">
              <a:buFont typeface="Arial" panose="020B0604020202020204" pitchFamily="34" charset="0"/>
              <a:buNone/>
            </a:pPr>
            <a:r>
              <a:rPr lang="ja-JP" altLang="en-US" sz="2000" dirty="0" smtClean="0"/>
              <a:t>合成画像は元画像よりも一様になる</a:t>
            </a:r>
            <a:endParaRPr lang="en-US" altLang="ja-JP" sz="2000" dirty="0" smtClean="0"/>
          </a:p>
          <a:p>
            <a:pPr marL="0" indent="0">
              <a:buFont typeface="Arial" panose="020B0604020202020204" pitchFamily="34" charset="0"/>
              <a:buNone/>
            </a:pPr>
            <a:endParaRPr lang="ja-JP" altLang="en-US" sz="2000" dirty="0"/>
          </a:p>
        </p:txBody>
      </p:sp>
    </p:spTree>
    <p:extLst>
      <p:ext uri="{BB962C8B-B14F-4D97-AF65-F5344CB8AC3E}">
        <p14:creationId xmlns:p14="http://schemas.microsoft.com/office/powerpoint/2010/main" val="622385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83219" y="1478604"/>
            <a:ext cx="5217190" cy="4348263"/>
          </a:xfrm>
        </p:spPr>
        <p:txBody>
          <a:bodyPr>
            <a:normAutofit/>
          </a:bodyPr>
          <a:lstStyle/>
          <a:p>
            <a:pPr marL="0" indent="0">
              <a:buNone/>
            </a:pPr>
            <a:r>
              <a:rPr lang="ja-JP" altLang="en-US" sz="2400" dirty="0" smtClean="0"/>
              <a:t>ここまでに</a:t>
            </a:r>
            <a:r>
              <a:rPr lang="ja-JP" altLang="en-US" sz="2400" dirty="0"/>
              <a:t>紹介</a:t>
            </a:r>
            <a:r>
              <a:rPr lang="ja-JP" altLang="en-US" sz="2400" dirty="0" smtClean="0"/>
              <a:t>した</a:t>
            </a:r>
            <a:r>
              <a:rPr kumimoji="1" lang="en-US" altLang="ja-JP" sz="2400" dirty="0" smtClean="0"/>
              <a:t>Texture</a:t>
            </a:r>
            <a:r>
              <a:rPr kumimoji="1" lang="ja-JP" altLang="en-US" sz="2400" dirty="0" smtClean="0"/>
              <a:t>合成</a:t>
            </a:r>
            <a:r>
              <a:rPr lang="ja-JP" altLang="en-US" sz="2400" dirty="0" smtClean="0"/>
              <a:t>は，以下</a:t>
            </a:r>
            <a:r>
              <a:rPr lang="en-US" altLang="ja-JP" sz="2400" dirty="0" smtClean="0"/>
              <a:t>2</a:t>
            </a:r>
            <a:r>
              <a:rPr lang="ja-JP" altLang="en-US" sz="2400" dirty="0" smtClean="0"/>
              <a:t>ステップよりなる</a:t>
            </a:r>
            <a:endParaRPr lang="en-US" altLang="ja-JP" sz="2400" dirty="0" smtClean="0"/>
          </a:p>
          <a:p>
            <a:pPr marL="0" indent="0">
              <a:buNone/>
            </a:pPr>
            <a:r>
              <a:rPr lang="en-US" altLang="ja-JP" sz="2400" dirty="0" smtClean="0"/>
              <a:t>1. </a:t>
            </a:r>
            <a:r>
              <a:rPr lang="ja-JP" altLang="en-US" sz="2400" dirty="0" smtClean="0"/>
              <a:t>最類似</a:t>
            </a:r>
            <a:r>
              <a:rPr lang="en-US" altLang="ja-JP" sz="2400" dirty="0" smtClean="0"/>
              <a:t>Patch</a:t>
            </a:r>
            <a:r>
              <a:rPr lang="ja-JP" altLang="en-US" sz="2400" dirty="0" smtClean="0"/>
              <a:t>検索</a:t>
            </a:r>
            <a:endParaRPr lang="en-US" altLang="ja-JP" sz="2400" dirty="0" smtClean="0"/>
          </a:p>
          <a:p>
            <a:pPr marL="0" indent="0">
              <a:buNone/>
            </a:pPr>
            <a:r>
              <a:rPr kumimoji="1" lang="en-US" altLang="ja-JP" sz="2400" dirty="0" smtClean="0"/>
              <a:t>2. Patch</a:t>
            </a:r>
            <a:r>
              <a:rPr kumimoji="1" lang="ja-JP" altLang="en-US" sz="2400" dirty="0" smtClean="0"/>
              <a:t>の混合</a:t>
            </a:r>
            <a:endParaRPr kumimoji="1" lang="en-US" altLang="ja-JP" sz="2400" dirty="0" smtClean="0"/>
          </a:p>
          <a:p>
            <a:pPr marL="0" indent="0">
              <a:buNone/>
            </a:pPr>
            <a:r>
              <a:rPr lang="ja-JP" altLang="en-US" sz="2400" dirty="0"/>
              <a:t>特</a:t>
            </a:r>
            <a:r>
              <a:rPr lang="ja-JP" altLang="en-US" sz="2400" dirty="0" smtClean="0"/>
              <a:t>に</a:t>
            </a:r>
            <a:r>
              <a:rPr lang="en-US" altLang="ja-JP" sz="2400" dirty="0" smtClean="0"/>
              <a:t>1</a:t>
            </a:r>
            <a:r>
              <a:rPr lang="ja-JP" altLang="en-US" sz="2400" dirty="0" smtClean="0"/>
              <a:t>が計算のボトルネックに</a:t>
            </a:r>
            <a:endParaRPr lang="en-US" altLang="ja-JP" sz="2400" dirty="0" smtClean="0"/>
          </a:p>
          <a:p>
            <a:pPr marL="0" indent="0">
              <a:buNone/>
            </a:pPr>
            <a:endParaRPr kumimoji="1" lang="en-US" altLang="ja-JP" sz="2400" dirty="0"/>
          </a:p>
          <a:p>
            <a:pPr marL="0" indent="0">
              <a:buNone/>
            </a:pPr>
            <a:r>
              <a:rPr lang="en-US" altLang="ja-JP" sz="2400" b="1" dirty="0" smtClean="0">
                <a:solidFill>
                  <a:srgbClr val="FF0000"/>
                </a:solidFill>
                <a:sym typeface="Wingdings" panose="05000000000000000000" pitchFamily="2" charset="2"/>
              </a:rPr>
              <a:t> </a:t>
            </a:r>
            <a:r>
              <a:rPr lang="en-US" altLang="ja-JP" sz="2400" b="1" dirty="0" err="1" smtClean="0">
                <a:solidFill>
                  <a:srgbClr val="FF0000"/>
                </a:solidFill>
                <a:sym typeface="Wingdings" panose="05000000000000000000" pitchFamily="2" charset="2"/>
              </a:rPr>
              <a:t>PatchMatch</a:t>
            </a:r>
            <a:endParaRPr kumimoji="1" lang="en-US" altLang="ja-JP" sz="2400" b="1" dirty="0" smtClean="0">
              <a:solidFill>
                <a:srgbClr val="FF0000"/>
              </a:solidFill>
            </a:endParaRPr>
          </a:p>
          <a:p>
            <a:pPr marL="0" indent="0">
              <a:buNone/>
            </a:pPr>
            <a:r>
              <a:rPr lang="ja-JP" altLang="en-US" sz="2400" dirty="0" smtClean="0"/>
              <a:t>隣接画素の</a:t>
            </a:r>
            <a:r>
              <a:rPr lang="en-US" altLang="ja-JP" sz="2400" dirty="0" smtClean="0"/>
              <a:t>matching</a:t>
            </a:r>
            <a:r>
              <a:rPr lang="ja-JP" altLang="en-US" sz="2400" dirty="0" smtClean="0"/>
              <a:t>を利用した近似的な最類似</a:t>
            </a:r>
            <a:r>
              <a:rPr lang="en-US" altLang="ja-JP" sz="2400" dirty="0" smtClean="0"/>
              <a:t>Patch</a:t>
            </a:r>
            <a:r>
              <a:rPr lang="ja-JP" altLang="en-US" sz="2400" dirty="0" smtClean="0"/>
              <a:t>検索手法</a:t>
            </a:r>
            <a:endParaRPr kumimoji="1" lang="ja-JP" altLang="en-US" sz="2400" dirty="0"/>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45465"/>
          <a:stretch/>
        </p:blipFill>
        <p:spPr>
          <a:xfrm>
            <a:off x="5676899" y="1842133"/>
            <a:ext cx="5880101" cy="17707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535"/>
          <a:stretch/>
        </p:blipFill>
        <p:spPr>
          <a:xfrm>
            <a:off x="6286500" y="3779558"/>
            <a:ext cx="4902200" cy="1770753"/>
          </a:xfrm>
          <a:prstGeom prst="rect">
            <a:avLst/>
          </a:prstGeom>
        </p:spPr>
      </p:pic>
      <p:sp>
        <p:nvSpPr>
          <p:cNvPr id="11" name="正方形/長方形 10"/>
          <p:cNvSpPr/>
          <p:nvPr/>
        </p:nvSpPr>
        <p:spPr>
          <a:xfrm>
            <a:off x="6763194" y="6064274"/>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タイトル 1"/>
          <p:cNvSpPr txBox="1">
            <a:spLocks/>
          </p:cNvSpPr>
          <p:nvPr/>
        </p:nvSpPr>
        <p:spPr>
          <a:xfrm>
            <a:off x="1061205" y="511040"/>
            <a:ext cx="10344437"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mtClean="0"/>
              <a:t>PatchMatch</a:t>
            </a:r>
            <a:endParaRPr lang="ja-JP" altLang="en-US" dirty="0"/>
          </a:p>
        </p:txBody>
      </p:sp>
      <p:sp>
        <p:nvSpPr>
          <p:cNvPr id="16" name="正方形/長方形 15"/>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spTree>
    <p:extLst>
      <p:ext uri="{BB962C8B-B14F-4D97-AF65-F5344CB8AC3E}">
        <p14:creationId xmlns:p14="http://schemas.microsoft.com/office/powerpoint/2010/main" val="1762549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1205" y="511040"/>
            <a:ext cx="10344437" cy="733270"/>
          </a:xfrm>
        </p:spPr>
        <p:txBody>
          <a:bodyPr/>
          <a:lstStyle/>
          <a:p>
            <a:r>
              <a:rPr kumimoji="1" lang="en-US" altLang="ja-JP" dirty="0" err="1" smtClean="0"/>
              <a:t>PatchMatch</a:t>
            </a:r>
            <a:endParaRPr kumimoji="1" lang="ja-JP" altLang="en-US" dirty="0"/>
          </a:p>
        </p:txBody>
      </p:sp>
      <p:sp>
        <p:nvSpPr>
          <p:cNvPr id="3" name="コンテンツ プレースホルダー 2"/>
          <p:cNvSpPr>
            <a:spLocks noGrp="1"/>
          </p:cNvSpPr>
          <p:nvPr>
            <p:ph idx="1"/>
          </p:nvPr>
        </p:nvSpPr>
        <p:spPr>
          <a:xfrm>
            <a:off x="282990" y="1982551"/>
            <a:ext cx="5879482" cy="3980504"/>
          </a:xfrm>
          <a:solidFill>
            <a:schemeClr val="accent4">
              <a:lumMod val="20000"/>
              <a:lumOff val="80000"/>
            </a:schemeClr>
          </a:solidFill>
        </p:spPr>
        <p:txBody>
          <a:bodyPr>
            <a:normAutofit/>
          </a:bodyPr>
          <a:lstStyle/>
          <a:p>
            <a:pPr marL="0" indent="0">
              <a:buNone/>
            </a:pPr>
            <a:endParaRPr lang="en-US" altLang="ja-JP" sz="2000" b="1" dirty="0" smtClean="0"/>
          </a:p>
          <a:p>
            <a:pPr marL="0" indent="0">
              <a:buNone/>
            </a:pPr>
            <a:r>
              <a:rPr lang="ja-JP" altLang="en-US" sz="2000" b="1" dirty="0" smtClean="0"/>
              <a:t>問題</a:t>
            </a:r>
            <a:r>
              <a:rPr lang="ja-JP" altLang="en-US" sz="2000" dirty="0" smtClean="0"/>
              <a:t> 画像</a:t>
            </a:r>
            <a:r>
              <a:rPr lang="en-US" altLang="ja-JP" sz="2000" dirty="0" smtClean="0"/>
              <a:t>A</a:t>
            </a:r>
            <a:r>
              <a:rPr lang="ja-JP" altLang="en-US" sz="2000" dirty="0" smtClean="0"/>
              <a:t>の全パッチについて，画像</a:t>
            </a:r>
            <a:r>
              <a:rPr lang="en-US" altLang="ja-JP" sz="2000" dirty="0" smtClean="0"/>
              <a:t>B</a:t>
            </a:r>
            <a:r>
              <a:rPr lang="ja-JP" altLang="en-US" sz="2000" dirty="0" smtClean="0"/>
              <a:t>内の最も類似するパッチを検索する</a:t>
            </a:r>
            <a:endParaRPr lang="en-US" altLang="ja-JP" sz="2000" dirty="0" smtClean="0"/>
          </a:p>
          <a:p>
            <a:pPr marL="0" indent="0">
              <a:buNone/>
            </a:pPr>
            <a:endParaRPr kumimoji="1" lang="en-US" altLang="ja-JP" sz="2000" dirty="0"/>
          </a:p>
          <a:p>
            <a:pPr marL="457200" indent="-457200">
              <a:buAutoNum type="arabicPeriod"/>
            </a:pPr>
            <a:r>
              <a:rPr lang="ja-JP" altLang="en-US" sz="2000" dirty="0" smtClean="0"/>
              <a:t>初期化</a:t>
            </a:r>
            <a:r>
              <a:rPr lang="en-US" altLang="ja-JP" sz="2000" dirty="0" smtClean="0"/>
              <a:t>: </a:t>
            </a:r>
            <a:r>
              <a:rPr lang="ja-JP" altLang="en-US" sz="2000" dirty="0" smtClean="0"/>
              <a:t>ランダムに対応付け</a:t>
            </a:r>
            <a:endParaRPr lang="en-US" altLang="ja-JP" sz="2000" dirty="0" smtClean="0"/>
          </a:p>
          <a:p>
            <a:pPr marL="457200" indent="-457200">
              <a:buAutoNum type="arabicPeriod"/>
            </a:pPr>
            <a:r>
              <a:rPr lang="ja-JP" altLang="en-US" sz="2000" dirty="0" smtClean="0"/>
              <a:t>更新</a:t>
            </a:r>
            <a:r>
              <a:rPr lang="en-US" altLang="ja-JP" sz="2000" dirty="0" smtClean="0"/>
              <a:t>:</a:t>
            </a:r>
            <a:r>
              <a:rPr lang="ja-JP" altLang="en-US" sz="2000" dirty="0"/>
              <a:t> </a:t>
            </a:r>
            <a:r>
              <a:rPr lang="ja-JP" altLang="en-US" sz="2000" dirty="0" smtClean="0"/>
              <a:t>画像</a:t>
            </a:r>
            <a:r>
              <a:rPr lang="en-US" altLang="ja-JP" sz="2000" dirty="0" smtClean="0"/>
              <a:t>A</a:t>
            </a:r>
            <a:r>
              <a:rPr lang="ja-JP" altLang="en-US" sz="2000" dirty="0" smtClean="0"/>
              <a:t>のパッチをラスタスキャンし</a:t>
            </a:r>
            <a:r>
              <a:rPr lang="en-US" altLang="ja-JP" sz="2000" dirty="0" smtClean="0"/>
              <a:t>…</a:t>
            </a:r>
          </a:p>
          <a:p>
            <a:pPr marL="0" indent="0">
              <a:buNone/>
            </a:pPr>
            <a:r>
              <a:rPr lang="en-US" altLang="ja-JP" sz="2000" b="1" dirty="0" smtClean="0"/>
              <a:t>2-1. Propagate, </a:t>
            </a:r>
            <a:r>
              <a:rPr lang="ja-JP" altLang="en-US" sz="2000" dirty="0" smtClean="0"/>
              <a:t>上隣・左隣のパッチの対応と現在の対応を比べ，最も類似したものを採用</a:t>
            </a:r>
            <a:endParaRPr lang="en-US" altLang="ja-JP" sz="2000" dirty="0" smtClean="0"/>
          </a:p>
          <a:p>
            <a:pPr marL="0" indent="0">
              <a:buNone/>
            </a:pPr>
            <a:r>
              <a:rPr lang="en-US" altLang="ja-JP" sz="2000" b="1" dirty="0" smtClean="0"/>
              <a:t>2-2. Search, </a:t>
            </a:r>
            <a:r>
              <a:rPr lang="ja-JP" altLang="en-US" sz="2000" dirty="0" smtClean="0"/>
              <a:t>ランダムに数個のマッチングを作成し，もし現在の対応よりも類似していれば採用</a:t>
            </a:r>
            <a:endParaRPr lang="en-US" altLang="ja-JP" sz="2000" dirty="0" smtClean="0"/>
          </a:p>
        </p:txBody>
      </p:sp>
      <p:sp>
        <p:nvSpPr>
          <p:cNvPr id="7" name="正方形/長方形 6"/>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pic>
        <p:nvPicPr>
          <p:cNvPr id="8" name="図 7"/>
          <p:cNvPicPr>
            <a:picLocks noChangeAspect="1"/>
          </p:cNvPicPr>
          <p:nvPr/>
        </p:nvPicPr>
        <p:blipFill>
          <a:blip r:embed="rId3"/>
          <a:stretch>
            <a:fillRect/>
          </a:stretch>
        </p:blipFill>
        <p:spPr>
          <a:xfrm>
            <a:off x="6322979" y="1623121"/>
            <a:ext cx="5727884" cy="3400675"/>
          </a:xfrm>
          <a:prstGeom prst="rect">
            <a:avLst/>
          </a:prstGeom>
        </p:spPr>
      </p:pic>
      <p:sp>
        <p:nvSpPr>
          <p:cNvPr id="4" name="正方形/長方形 3"/>
          <p:cNvSpPr/>
          <p:nvPr/>
        </p:nvSpPr>
        <p:spPr>
          <a:xfrm>
            <a:off x="6267623" y="5085834"/>
            <a:ext cx="5853042" cy="1831271"/>
          </a:xfrm>
          <a:prstGeom prst="rect">
            <a:avLst/>
          </a:prstGeom>
        </p:spPr>
        <p:txBody>
          <a:bodyPr wrap="square">
            <a:spAutoFit/>
          </a:bodyPr>
          <a:lstStyle/>
          <a:p>
            <a:pPr>
              <a:spcBef>
                <a:spcPts val="600"/>
              </a:spcBef>
            </a:pP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b,c</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では青いパッチ対応</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付</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けの更新を行なう．</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Propagate:</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左のパッチ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の対応先を確認し，その右隣（青破線）と青パッチを比較．現在の対応よりも</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類似性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が高ければ対応付けを更新．上のパッチ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についても同様の処理をする．</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Search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ランダム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パッチ</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を選択し，現在よりも良い対応が見つかれば更新．パッチ選択の窓を徐々に小さくする．</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53578" y="1190717"/>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95954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r>
              <a:rPr lang="ja-JP" altLang="en-US" dirty="0" smtClean="0"/>
              <a:t>高山先生</a:t>
            </a:r>
            <a:r>
              <a:rPr lang="en-US" altLang="ja-JP" dirty="0" smtClean="0"/>
              <a:t>(NII)</a:t>
            </a:r>
            <a:r>
              <a:rPr lang="ja-JP" altLang="en-US" dirty="0" smtClean="0"/>
              <a:t>の講義資料も分かりやすい</a:t>
            </a:r>
            <a:endParaRPr lang="en-US" altLang="ja-JP" dirty="0" smtClean="0"/>
          </a:p>
          <a:p>
            <a:pPr marL="0" indent="0">
              <a:buNone/>
            </a:pPr>
            <a:r>
              <a:rPr lang="en-US" altLang="ja-JP" dirty="0" smtClean="0"/>
              <a:t>p. 6 in </a:t>
            </a:r>
            <a:r>
              <a:rPr lang="en-US" altLang="ja-JP" dirty="0" smtClean="0">
                <a:hlinkClick r:id="rId2"/>
              </a:rPr>
              <a:t>http</a:t>
            </a:r>
            <a:r>
              <a:rPr lang="en-US" altLang="ja-JP" dirty="0">
                <a:hlinkClick r:id="rId2"/>
              </a:rPr>
              <a:t>://research.nii.ac.jp/~</a:t>
            </a:r>
            <a:r>
              <a:rPr lang="en-US" altLang="ja-JP" dirty="0" smtClean="0">
                <a:hlinkClick r:id="rId2"/>
              </a:rPr>
              <a:t>takayama/teaching/utokyo-iscg-2016/slides/iscg-2016-09-image2.pdf</a:t>
            </a:r>
            <a:endParaRPr lang="en-US" altLang="ja-JP" dirty="0" smtClean="0"/>
          </a:p>
          <a:p>
            <a:pPr marL="0" indent="0">
              <a:buNone/>
            </a:pPr>
            <a:endParaRPr lang="en-US" altLang="ja-JP" dirty="0" smtClean="0"/>
          </a:p>
          <a:p>
            <a:pPr marL="0" indent="0">
              <a:buNone/>
            </a:pPr>
            <a:r>
              <a:rPr lang="ja-JP" altLang="en-US" dirty="0" smtClean="0"/>
              <a:t>井尻の</a:t>
            </a:r>
            <a:r>
              <a:rPr lang="en-US" altLang="ja-JP" dirty="0" smtClean="0"/>
              <a:t>C++/CLI</a:t>
            </a:r>
            <a:r>
              <a:rPr lang="ja-JP" altLang="en-US" dirty="0" smtClean="0"/>
              <a:t>のコードは以下の</a:t>
            </a:r>
            <a:r>
              <a:rPr lang="en-US" altLang="ja-JP" dirty="0" smtClean="0"/>
              <a:t>URL</a:t>
            </a:r>
            <a:r>
              <a:rPr lang="ja-JP" altLang="en-US" dirty="0" smtClean="0"/>
              <a:t>へ（</a:t>
            </a:r>
            <a:r>
              <a:rPr lang="ja-JP" altLang="en-US" sz="1800" dirty="0" smtClean="0"/>
              <a:t>そこまで高速化できてないです</a:t>
            </a:r>
            <a:r>
              <a:rPr lang="ja-JP" altLang="en-US" sz="1800" dirty="0" err="1" smtClean="0"/>
              <a:t>。。。</a:t>
            </a:r>
            <a:r>
              <a:rPr lang="ja-JP" altLang="en-US" dirty="0" smtClean="0"/>
              <a:t>）</a:t>
            </a:r>
            <a:endParaRPr lang="en-US" altLang="ja-JP" dirty="0"/>
          </a:p>
          <a:p>
            <a:pPr marL="0" indent="0">
              <a:buNone/>
            </a:pPr>
            <a:r>
              <a:rPr lang="en-US" altLang="ja-JP" dirty="0">
                <a:hlinkClick r:id="rId3"/>
              </a:rPr>
              <a:t>https://</a:t>
            </a:r>
            <a:r>
              <a:rPr lang="en-US" altLang="ja-JP" dirty="0" smtClean="0">
                <a:hlinkClick r:id="rId3"/>
              </a:rPr>
              <a:t>github.com/TakashiIjiri/PatchMatch_CppCli</a:t>
            </a:r>
            <a:endParaRPr lang="en-US" altLang="ja-JP" dirty="0" smtClean="0"/>
          </a:p>
          <a:p>
            <a:pPr marL="0" indent="0">
              <a:buNone/>
            </a:pPr>
            <a:endParaRPr lang="ja-JP" altLang="en-US" dirty="0"/>
          </a:p>
          <a:p>
            <a:endParaRPr kumimoji="1" lang="ja-JP" altLang="en-US" dirty="0"/>
          </a:p>
        </p:txBody>
      </p:sp>
    </p:spTree>
    <p:extLst>
      <p:ext uri="{BB962C8B-B14F-4D97-AF65-F5344CB8AC3E}">
        <p14:creationId xmlns:p14="http://schemas.microsoft.com/office/powerpoint/2010/main" val="4106805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en-US" altLang="ja-JP" sz="5400" dirty="0" smtClean="0"/>
              <a:t>Light field camera</a:t>
            </a:r>
            <a:endParaRPr kumimoji="1" lang="ja-JP" altLang="en-US" sz="5400" dirty="0"/>
          </a:p>
        </p:txBody>
      </p:sp>
      <p:sp>
        <p:nvSpPr>
          <p:cNvPr id="4" name="サブタイトル 3"/>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900993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参考資料</a:t>
            </a:r>
            <a:endParaRPr kumimoji="1" lang="ja-JP" altLang="en-US" dirty="0"/>
          </a:p>
        </p:txBody>
      </p:sp>
      <p:sp>
        <p:nvSpPr>
          <p:cNvPr id="3" name="コンテンツ プレースホルダー 2"/>
          <p:cNvSpPr>
            <a:spLocks noGrp="1"/>
          </p:cNvSpPr>
          <p:nvPr>
            <p:ph idx="1"/>
          </p:nvPr>
        </p:nvSpPr>
        <p:spPr>
          <a:xfrm>
            <a:off x="278780" y="1343722"/>
            <a:ext cx="11408395" cy="5296829"/>
          </a:xfrm>
        </p:spPr>
        <p:txBody>
          <a:bodyPr>
            <a:normAutofit/>
          </a:bodyPr>
          <a:lstStyle/>
          <a:p>
            <a:r>
              <a:rPr kumimoji="1" lang="en-US" altLang="ja-JP" sz="2400" dirty="0" smtClean="0"/>
              <a:t>Ren Ng et al. </a:t>
            </a:r>
            <a:r>
              <a:rPr lang="en-US" altLang="ja-JP" sz="2400" b="1" dirty="0"/>
              <a:t>Light Field Photography with a Hand-held </a:t>
            </a:r>
            <a:r>
              <a:rPr lang="en-US" altLang="ja-JP" sz="2400" b="1" dirty="0" err="1"/>
              <a:t>Plenoptic</a:t>
            </a:r>
            <a:r>
              <a:rPr lang="en-US" altLang="ja-JP" sz="2400" b="1" dirty="0"/>
              <a:t> </a:t>
            </a:r>
            <a:r>
              <a:rPr lang="en-US" altLang="ja-JP" sz="2400" b="1" dirty="0" smtClean="0"/>
              <a:t>Camera, </a:t>
            </a:r>
            <a:r>
              <a:rPr lang="en-US" altLang="ja-JP" sz="2400" dirty="0" smtClean="0"/>
              <a:t>Stanford tech report, 2005.</a:t>
            </a:r>
          </a:p>
          <a:p>
            <a:r>
              <a:rPr lang="ja-JP" altLang="en-US" sz="2400" dirty="0" smtClean="0"/>
              <a:t>蚊野浩，ライトフィールドカメラの原理と</a:t>
            </a:r>
            <a:r>
              <a:rPr lang="ja-JP" altLang="en-US" sz="2400" dirty="0" smtClean="0"/>
              <a:t>超解像処理</a:t>
            </a:r>
            <a:r>
              <a:rPr lang="ja-JP" altLang="en-US" sz="2400" dirty="0" smtClean="0"/>
              <a:t>による高画素化，</a:t>
            </a:r>
            <a:r>
              <a:rPr lang="en-US" altLang="ja-JP" sz="2400" dirty="0" smtClean="0"/>
              <a:t>JOEM</a:t>
            </a:r>
            <a:r>
              <a:rPr lang="ja-JP" altLang="en-US" sz="2400" dirty="0" smtClean="0"/>
              <a:t>セミナー資料</a:t>
            </a:r>
            <a:r>
              <a:rPr lang="en-US" altLang="ja-JP" sz="2400" dirty="0" smtClean="0"/>
              <a:t>, 2015</a:t>
            </a:r>
            <a:r>
              <a:rPr kumimoji="1" lang="en-US" altLang="ja-JP" sz="2400" dirty="0" smtClean="0"/>
              <a:t> </a:t>
            </a:r>
            <a:endParaRPr kumimoji="1" lang="ja-JP" altLang="en-US" sz="2400" dirty="0"/>
          </a:p>
        </p:txBody>
      </p:sp>
    </p:spTree>
    <p:extLst>
      <p:ext uri="{BB962C8B-B14F-4D97-AF65-F5344CB8AC3E}">
        <p14:creationId xmlns:p14="http://schemas.microsoft.com/office/powerpoint/2010/main" val="2132014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lstStyle/>
          <a:p>
            <a:r>
              <a:rPr lang="ja-JP" altLang="en-US" dirty="0"/>
              <a:t>従来の写真</a:t>
            </a:r>
            <a:endParaRPr lang="en-US" altLang="ja-JP" dirty="0"/>
          </a:p>
        </p:txBody>
      </p:sp>
      <p:sp>
        <p:nvSpPr>
          <p:cNvPr id="3" name="コンテンツ プレースホルダー 2"/>
          <p:cNvSpPr>
            <a:spLocks noGrp="1"/>
          </p:cNvSpPr>
          <p:nvPr>
            <p:ph idx="1"/>
          </p:nvPr>
        </p:nvSpPr>
        <p:spPr>
          <a:xfrm>
            <a:off x="512245" y="1343722"/>
            <a:ext cx="5557815" cy="1603759"/>
          </a:xfrm>
        </p:spPr>
        <p:txBody>
          <a:bodyPr/>
          <a:lstStyle/>
          <a:p>
            <a:r>
              <a:rPr lang="ja-JP" altLang="en-US" sz="2000" dirty="0" smtClean="0"/>
              <a:t>レンズにより光を屈折させセンサで記録</a:t>
            </a:r>
            <a:endParaRPr lang="en-US" altLang="ja-JP" sz="2000" dirty="0" smtClean="0"/>
          </a:p>
          <a:p>
            <a:r>
              <a:rPr lang="ja-JP" altLang="en-US" sz="2000" dirty="0" smtClean="0"/>
              <a:t>レンズ・被写体・センサーの位置関係によりピントがあったり，ピンボケが生じたりする</a:t>
            </a:r>
            <a:endParaRPr lang="en-US" altLang="ja-JP" sz="2000" dirty="0" smtClean="0"/>
          </a:p>
        </p:txBody>
      </p:sp>
      <p:grpSp>
        <p:nvGrpSpPr>
          <p:cNvPr id="4" name="グループ化 3"/>
          <p:cNvGrpSpPr/>
          <p:nvPr/>
        </p:nvGrpSpPr>
        <p:grpSpPr>
          <a:xfrm>
            <a:off x="1946222" y="2701429"/>
            <a:ext cx="8255000" cy="2021349"/>
            <a:chOff x="1117600" y="1712451"/>
            <a:chExt cx="8255000" cy="2021349"/>
          </a:xfrm>
        </p:grpSpPr>
        <p:grpSp>
          <p:nvGrpSpPr>
            <p:cNvPr id="5" name="グループ化 4"/>
            <p:cNvGrpSpPr/>
            <p:nvPr/>
          </p:nvGrpSpPr>
          <p:grpSpPr>
            <a:xfrm>
              <a:off x="1117600" y="1877221"/>
              <a:ext cx="8255000" cy="1856579"/>
              <a:chOff x="-57150" y="2185245"/>
              <a:chExt cx="7899400" cy="1763596"/>
            </a:xfrm>
          </p:grpSpPr>
          <p:grpSp>
            <p:nvGrpSpPr>
              <p:cNvPr id="14" name="グループ化 13"/>
              <p:cNvGrpSpPr/>
              <p:nvPr/>
            </p:nvGrpSpPr>
            <p:grpSpPr>
              <a:xfrm>
                <a:off x="-57150" y="2185245"/>
                <a:ext cx="7899400" cy="1763596"/>
                <a:chOff x="-86551" y="2118569"/>
                <a:chExt cx="10726853" cy="2394845"/>
              </a:xfrm>
            </p:grpSpPr>
            <p:sp>
              <p:nvSpPr>
                <p:cNvPr id="21"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 name="円/楕円 22"/>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 name="直線矢印コネクタ 14"/>
              <p:cNvCxnSpPr/>
              <p:nvPr/>
            </p:nvCxnSpPr>
            <p:spPr>
              <a:xfrm>
                <a:off x="1001648" y="2476304"/>
                <a:ext cx="2915324"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3882912" y="2462000"/>
                <a:ext cx="3813360" cy="14729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844040" y="2452040"/>
                <a:ext cx="6227158" cy="123776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3882390" y="3679498"/>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21" idx="5"/>
              </p:cNvCxnSpPr>
              <p:nvPr/>
            </p:nvCxnSpPr>
            <p:spPr>
              <a:xfrm>
                <a:off x="873207" y="2459278"/>
                <a:ext cx="3047809" cy="123129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048021"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1682276" y="1712451"/>
              <a:ext cx="1034257" cy="539951"/>
              <a:chOff x="2302386" y="3320534"/>
              <a:chExt cx="1034257" cy="539951"/>
            </a:xfrm>
          </p:grpSpPr>
          <p:sp>
            <p:nvSpPr>
              <p:cNvPr id="12" name="楕円 50"/>
              <p:cNvSpPr/>
              <p:nvPr/>
            </p:nvSpPr>
            <p:spPr>
              <a:xfrm>
                <a:off x="2681790" y="367863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302386" y="3320534"/>
                <a:ext cx="1034257"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r>
                  <a:rPr lang="en-US" altLang="ja-JP" dirty="0" smtClean="0">
                    <a:latin typeface="メイリオ" panose="020B0604030504040204" pitchFamily="50" charset="-128"/>
                    <a:ea typeface="メイリオ" panose="020B0604030504040204" pitchFamily="50" charset="-128"/>
                  </a:rPr>
                  <a:t>A</a:t>
                </a:r>
                <a:endParaRPr lang="ja-JP" altLang="en-US" dirty="0"/>
              </a:p>
            </p:txBody>
          </p:sp>
        </p:grpSp>
      </p:grpSp>
      <p:sp>
        <p:nvSpPr>
          <p:cNvPr id="26" name="円/楕円 25"/>
          <p:cNvSpPr/>
          <p:nvPr/>
        </p:nvSpPr>
        <p:spPr>
          <a:xfrm>
            <a:off x="7634710" y="373112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4392709" y="373112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コンテンツ プレースホルダ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006" y="157222"/>
            <a:ext cx="4028798" cy="2668425"/>
          </a:xfrm>
          <a:prstGeom prst="rect">
            <a:avLst/>
          </a:prstGeom>
        </p:spPr>
      </p:pic>
      <p:grpSp>
        <p:nvGrpSpPr>
          <p:cNvPr id="29" name="グループ化 28"/>
          <p:cNvGrpSpPr/>
          <p:nvPr/>
        </p:nvGrpSpPr>
        <p:grpSpPr>
          <a:xfrm>
            <a:off x="1710798" y="4724783"/>
            <a:ext cx="8490424" cy="2021349"/>
            <a:chOff x="882176" y="1712451"/>
            <a:chExt cx="8490424" cy="2021349"/>
          </a:xfrm>
        </p:grpSpPr>
        <p:grpSp>
          <p:nvGrpSpPr>
            <p:cNvPr id="30" name="グループ化 29"/>
            <p:cNvGrpSpPr/>
            <p:nvPr/>
          </p:nvGrpSpPr>
          <p:grpSpPr>
            <a:xfrm>
              <a:off x="1117600" y="1877221"/>
              <a:ext cx="8255000" cy="1856579"/>
              <a:chOff x="-57150" y="2185245"/>
              <a:chExt cx="7899400" cy="1763596"/>
            </a:xfrm>
          </p:grpSpPr>
          <p:grpSp>
            <p:nvGrpSpPr>
              <p:cNvPr id="34" name="グループ化 33"/>
              <p:cNvGrpSpPr/>
              <p:nvPr/>
            </p:nvGrpSpPr>
            <p:grpSpPr>
              <a:xfrm>
                <a:off x="-57150" y="2185245"/>
                <a:ext cx="7899400" cy="1763596"/>
                <a:chOff x="-86551" y="2118569"/>
                <a:chExt cx="10726853" cy="2394845"/>
              </a:xfrm>
            </p:grpSpPr>
            <p:sp>
              <p:nvSpPr>
                <p:cNvPr id="41"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3" name="円/楕円 42"/>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 name="直線矢印コネクタ 34"/>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703545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882176" y="1712451"/>
              <a:ext cx="1032655" cy="532331"/>
              <a:chOff x="1502286" y="3320534"/>
              <a:chExt cx="1032655" cy="532331"/>
            </a:xfrm>
          </p:grpSpPr>
          <p:sp>
            <p:nvSpPr>
              <p:cNvPr id="32" name="楕円 50"/>
              <p:cNvSpPr/>
              <p:nvPr/>
            </p:nvSpPr>
            <p:spPr>
              <a:xfrm>
                <a:off x="1932925" y="36710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502286" y="3320534"/>
                <a:ext cx="103265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r>
                  <a:rPr lang="en-US" altLang="ja-JP" dirty="0" smtClean="0">
                    <a:latin typeface="メイリオ" panose="020B0604030504040204" pitchFamily="50" charset="-128"/>
                    <a:ea typeface="メイリオ" panose="020B0604030504040204" pitchFamily="50" charset="-128"/>
                  </a:rPr>
                  <a:t>B</a:t>
                </a:r>
                <a:endParaRPr lang="ja-JP" altLang="en-US" dirty="0"/>
              </a:p>
            </p:txBody>
          </p:sp>
        </p:grpSp>
      </p:grpSp>
      <p:sp>
        <p:nvSpPr>
          <p:cNvPr id="53" name="楕円 50"/>
          <p:cNvSpPr/>
          <p:nvPr/>
        </p:nvSpPr>
        <p:spPr>
          <a:xfrm>
            <a:off x="8178582" y="2183227"/>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0"/>
          <p:cNvSpPr/>
          <p:nvPr/>
        </p:nvSpPr>
        <p:spPr>
          <a:xfrm>
            <a:off x="9923564" y="195268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0203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lstStyle/>
          <a:p>
            <a:r>
              <a:rPr lang="en-US" altLang="ja-JP" dirty="0" smtClean="0"/>
              <a:t>Light field camera</a:t>
            </a:r>
            <a:endParaRPr lang="en-US" altLang="ja-JP" dirty="0"/>
          </a:p>
        </p:txBody>
      </p:sp>
      <p:sp>
        <p:nvSpPr>
          <p:cNvPr id="3" name="コンテンツ プレースホルダー 2"/>
          <p:cNvSpPr>
            <a:spLocks noGrp="1"/>
          </p:cNvSpPr>
          <p:nvPr>
            <p:ph idx="1"/>
          </p:nvPr>
        </p:nvSpPr>
        <p:spPr>
          <a:xfrm>
            <a:off x="512244" y="1207535"/>
            <a:ext cx="7435253" cy="1603759"/>
          </a:xfrm>
        </p:spPr>
        <p:txBody>
          <a:bodyPr>
            <a:normAutofit/>
          </a:bodyPr>
          <a:lstStyle/>
          <a:p>
            <a:r>
              <a:rPr lang="ja-JP" altLang="en-US" sz="2000" dirty="0" smtClean="0"/>
              <a:t>投影面に入る光の方向まで記録する（つまり撮像面上での光線の位置と方向を記録する）</a:t>
            </a:r>
            <a:endParaRPr lang="en-US" altLang="ja-JP" sz="2000" dirty="0" smtClean="0"/>
          </a:p>
          <a:p>
            <a:r>
              <a:rPr lang="ja-JP" altLang="en-US" sz="2000" dirty="0" smtClean="0"/>
              <a:t>あとから</a:t>
            </a:r>
            <a:r>
              <a:rPr lang="ja-JP" altLang="en-US" sz="2000" dirty="0"/>
              <a:t>ピン</a:t>
            </a:r>
            <a:r>
              <a:rPr lang="ja-JP" altLang="en-US" sz="2000" dirty="0" smtClean="0"/>
              <a:t>と</a:t>
            </a:r>
            <a:r>
              <a:rPr lang="ja-JP" altLang="en-US" sz="2000" dirty="0"/>
              <a:t>位置</a:t>
            </a:r>
            <a:r>
              <a:rPr lang="ja-JP" altLang="en-US" sz="2000" dirty="0" smtClean="0"/>
              <a:t>を変えたり，視点位置を少しずらしたり出来る </a:t>
            </a:r>
            <a:r>
              <a:rPr lang="en-US" altLang="ja-JP" sz="2000" dirty="0">
                <a:sym typeface="Wingdings" panose="05000000000000000000" pitchFamily="2" charset="2"/>
              </a:rPr>
              <a:t> </a:t>
            </a:r>
            <a:r>
              <a:rPr lang="en-US" altLang="ja-JP" sz="2000" dirty="0">
                <a:sym typeface="Wingdings" panose="05000000000000000000" pitchFamily="2" charset="2"/>
                <a:hlinkClick r:id="rId2"/>
              </a:rPr>
              <a:t>http://graphics.stanford.edu/papers/lfcamera</a:t>
            </a:r>
            <a:r>
              <a:rPr lang="en-US" altLang="ja-JP" sz="2000" dirty="0" smtClean="0">
                <a:sym typeface="Wingdings" panose="05000000000000000000" pitchFamily="2" charset="2"/>
                <a:hlinkClick r:id="rId2"/>
              </a:rPr>
              <a:t>/</a:t>
            </a:r>
            <a:r>
              <a:rPr lang="en-US" altLang="ja-JP" sz="2000" dirty="0" smtClean="0">
                <a:sym typeface="Wingdings" panose="05000000000000000000" pitchFamily="2" charset="2"/>
              </a:rPr>
              <a:t> </a:t>
            </a:r>
            <a:endParaRPr lang="en-US" altLang="ja-JP" sz="2000" dirty="0" smtClean="0"/>
          </a:p>
          <a:p>
            <a:endParaRPr lang="en-US" altLang="ja-JP" sz="2000" dirty="0" smtClean="0"/>
          </a:p>
        </p:txBody>
      </p:sp>
      <p:grpSp>
        <p:nvGrpSpPr>
          <p:cNvPr id="8" name="グループ化 7"/>
          <p:cNvGrpSpPr/>
          <p:nvPr/>
        </p:nvGrpSpPr>
        <p:grpSpPr>
          <a:xfrm>
            <a:off x="494978" y="3508225"/>
            <a:ext cx="7130362" cy="1856579"/>
            <a:chOff x="3092264" y="3021843"/>
            <a:chExt cx="7130362" cy="1856579"/>
          </a:xfrm>
        </p:grpSpPr>
        <p:grpSp>
          <p:nvGrpSpPr>
            <p:cNvPr id="4" name="グループ化 3"/>
            <p:cNvGrpSpPr/>
            <p:nvPr/>
          </p:nvGrpSpPr>
          <p:grpSpPr>
            <a:xfrm>
              <a:off x="3092264" y="3021843"/>
              <a:ext cx="7130362" cy="1856579"/>
              <a:chOff x="2059358" y="1877221"/>
              <a:chExt cx="7130362" cy="1856579"/>
            </a:xfrm>
          </p:grpSpPr>
          <p:grpSp>
            <p:nvGrpSpPr>
              <p:cNvPr id="5" name="グループ化 4"/>
              <p:cNvGrpSpPr/>
              <p:nvPr/>
            </p:nvGrpSpPr>
            <p:grpSpPr>
              <a:xfrm>
                <a:off x="2059358" y="1877221"/>
                <a:ext cx="7130362" cy="1856579"/>
                <a:chOff x="844040" y="2185245"/>
                <a:chExt cx="6823208" cy="1763596"/>
              </a:xfrm>
            </p:grpSpPr>
            <p:grpSp>
              <p:nvGrpSpPr>
                <p:cNvPr id="14" name="グループ化 13"/>
                <p:cNvGrpSpPr/>
                <p:nvPr/>
              </p:nvGrpSpPr>
              <p:grpSpPr>
                <a:xfrm>
                  <a:off x="938209" y="2185245"/>
                  <a:ext cx="6683590" cy="1763596"/>
                  <a:chOff x="1265079" y="2118569"/>
                  <a:chExt cx="9075866" cy="2394845"/>
                </a:xfrm>
              </p:grpSpPr>
              <p:sp>
                <p:nvSpPr>
                  <p:cNvPr id="21"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p:cNvCxnSpPr/>
                  <p:nvPr/>
                </p:nvCxnSpPr>
                <p:spPr>
                  <a:xfrm>
                    <a:off x="1265079" y="3302342"/>
                    <a:ext cx="9075866"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 name="円/楕円 22"/>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 name="直線矢印コネクタ 14"/>
                <p:cNvCxnSpPr>
                  <a:stCxn id="12" idx="6"/>
                </p:cNvCxnSpPr>
                <p:nvPr/>
              </p:nvCxnSpPr>
              <p:spPr>
                <a:xfrm flipV="1">
                  <a:off x="1020281" y="2448582"/>
                  <a:ext cx="2873730" cy="6682"/>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844040" y="2452040"/>
                  <a:ext cx="6227158" cy="123776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3882390" y="3679498"/>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21" idx="5"/>
                </p:cNvCxnSpPr>
                <p:nvPr/>
              </p:nvCxnSpPr>
              <p:spPr>
                <a:xfrm>
                  <a:off x="873207" y="2459278"/>
                  <a:ext cx="3047809" cy="123129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01078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2" name="楕円 50"/>
              <p:cNvSpPr/>
              <p:nvPr/>
            </p:nvSpPr>
            <p:spPr>
              <a:xfrm>
                <a:off x="2061680" y="2070549"/>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円/楕円 25"/>
            <p:cNvSpPr/>
            <p:nvPr/>
          </p:nvSpPr>
          <p:spPr>
            <a:xfrm>
              <a:off x="7838994" y="388677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4596993" y="388677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548" y="287692"/>
            <a:ext cx="2789458" cy="1939941"/>
          </a:xfrm>
          <a:prstGeom prst="rect">
            <a:avLst/>
          </a:prstGeom>
        </p:spPr>
      </p:pic>
      <p:sp>
        <p:nvSpPr>
          <p:cNvPr id="47" name="正方形/長方形 46"/>
          <p:cNvSpPr/>
          <p:nvPr/>
        </p:nvSpPr>
        <p:spPr>
          <a:xfrm>
            <a:off x="6556444" y="4523361"/>
            <a:ext cx="719846" cy="1108953"/>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p:nvSpPr>
        <p:spPr>
          <a:xfrm>
            <a:off x="6886358" y="5027204"/>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p:cNvGrpSpPr/>
          <p:nvPr/>
        </p:nvGrpSpPr>
        <p:grpSpPr>
          <a:xfrm>
            <a:off x="8334375" y="2486025"/>
            <a:ext cx="2317404" cy="1981200"/>
            <a:chOff x="8610600" y="3781425"/>
            <a:chExt cx="1838325" cy="1571625"/>
          </a:xfrm>
        </p:grpSpPr>
        <p:sp>
          <p:nvSpPr>
            <p:cNvPr id="50" name="正方形/長方形 49"/>
            <p:cNvSpPr/>
            <p:nvPr/>
          </p:nvSpPr>
          <p:spPr>
            <a:xfrm>
              <a:off x="8628434" y="3781425"/>
              <a:ext cx="1820491" cy="1571625"/>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矢印コネクタ 50"/>
            <p:cNvCxnSpPr/>
            <p:nvPr/>
          </p:nvCxnSpPr>
          <p:spPr>
            <a:xfrm>
              <a:off x="9786288" y="3811294"/>
              <a:ext cx="0" cy="149903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610600" y="4620638"/>
              <a:ext cx="117475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8623300" y="4064000"/>
              <a:ext cx="1168400" cy="55880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8661400" y="4629150"/>
              <a:ext cx="1123950" cy="5461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62" name="円/楕円 61"/>
            <p:cNvSpPr/>
            <p:nvPr/>
          </p:nvSpPr>
          <p:spPr>
            <a:xfrm>
              <a:off x="9737508" y="4576354"/>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p:cNvSpPr txBox="1"/>
            <p:nvPr/>
          </p:nvSpPr>
          <p:spPr>
            <a:xfrm>
              <a:off x="9789288" y="4370327"/>
              <a:ext cx="318158" cy="463884"/>
            </a:xfrm>
            <a:prstGeom prst="rect">
              <a:avLst/>
            </a:prstGeom>
            <a:noFill/>
          </p:spPr>
          <p:txBody>
            <a:bodyPr wrap="none" rtlCol="0">
              <a:spAutoFit/>
            </a:bodyPr>
            <a:lstStyle/>
            <a:p>
              <a:r>
                <a:rPr kumimoji="1" lang="en-US" altLang="ja-JP" sz="3200" dirty="0" smtClean="0"/>
                <a:t>p</a:t>
              </a:r>
              <a:endParaRPr kumimoji="1" lang="ja-JP" altLang="en-US" sz="3200" dirty="0"/>
            </a:p>
          </p:txBody>
        </p:sp>
      </p:grpSp>
      <p:sp>
        <p:nvSpPr>
          <p:cNvPr id="68" name="正方形/長方形 67"/>
          <p:cNvSpPr/>
          <p:nvPr/>
        </p:nvSpPr>
        <p:spPr>
          <a:xfrm>
            <a:off x="8286991" y="4558783"/>
            <a:ext cx="3333509" cy="646331"/>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通常の写真は位置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p</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に入る光の総和を記録したが</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286991" y="5292208"/>
            <a:ext cx="3333509" cy="1200329"/>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Light field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camera</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は，方向を分けて記録</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(2D)</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方向</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(2D)</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次元データとなる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32998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lang="en-US" altLang="ja-JP" dirty="0" smtClean="0"/>
              <a:t>Light field camera </a:t>
            </a:r>
            <a:r>
              <a:rPr lang="ja-JP" altLang="en-US" dirty="0" smtClean="0"/>
              <a:t>の仕組み（簡単な解説）</a:t>
            </a:r>
            <a:endParaRPr lang="en-US" altLang="ja-JP" dirty="0"/>
          </a:p>
        </p:txBody>
      </p:sp>
      <p:sp>
        <p:nvSpPr>
          <p:cNvPr id="3" name="コンテンツ プレースホルダー 2"/>
          <p:cNvSpPr>
            <a:spLocks noGrp="1"/>
          </p:cNvSpPr>
          <p:nvPr>
            <p:ph idx="1"/>
          </p:nvPr>
        </p:nvSpPr>
        <p:spPr>
          <a:xfrm>
            <a:off x="512244" y="1207535"/>
            <a:ext cx="8717481" cy="1603759"/>
          </a:xfrm>
        </p:spPr>
        <p:txBody>
          <a:bodyPr>
            <a:normAutofit/>
          </a:bodyPr>
          <a:lstStyle/>
          <a:p>
            <a:r>
              <a:rPr lang="ja-JP" altLang="en-US" dirty="0" smtClean="0"/>
              <a:t>準備</a:t>
            </a:r>
            <a:r>
              <a:rPr lang="en-US" altLang="ja-JP" dirty="0" smtClean="0"/>
              <a:t>. </a:t>
            </a:r>
            <a:r>
              <a:rPr lang="ja-JP" altLang="en-US" dirty="0" smtClean="0"/>
              <a:t>レンズの焦点位置に撮像面を配置すると，無限遠に焦点が合う（平行光線にピントが合う）</a:t>
            </a:r>
            <a:endParaRPr lang="en-US" altLang="ja-JP" dirty="0" smtClean="0"/>
          </a:p>
        </p:txBody>
      </p:sp>
      <p:grpSp>
        <p:nvGrpSpPr>
          <p:cNvPr id="35" name="グループ化 34"/>
          <p:cNvGrpSpPr/>
          <p:nvPr/>
        </p:nvGrpSpPr>
        <p:grpSpPr>
          <a:xfrm>
            <a:off x="1709245" y="2410621"/>
            <a:ext cx="8267700" cy="4220969"/>
            <a:chOff x="1556845" y="1877221"/>
            <a:chExt cx="8267700" cy="4220969"/>
          </a:xfrm>
        </p:grpSpPr>
        <p:grpSp>
          <p:nvGrpSpPr>
            <p:cNvPr id="36" name="グループ化 35"/>
            <p:cNvGrpSpPr/>
            <p:nvPr/>
          </p:nvGrpSpPr>
          <p:grpSpPr>
            <a:xfrm>
              <a:off x="1569545" y="1877221"/>
              <a:ext cx="8255000" cy="1856579"/>
              <a:chOff x="1117600" y="1877221"/>
              <a:chExt cx="8255000" cy="1856579"/>
            </a:xfrm>
          </p:grpSpPr>
          <p:grpSp>
            <p:nvGrpSpPr>
              <p:cNvPr id="72" name="グループ化 71"/>
              <p:cNvGrpSpPr/>
              <p:nvPr/>
            </p:nvGrpSpPr>
            <p:grpSpPr>
              <a:xfrm>
                <a:off x="1117600" y="1877221"/>
                <a:ext cx="8255000" cy="1856579"/>
                <a:chOff x="-57150" y="2185245"/>
                <a:chExt cx="7899400" cy="1763596"/>
              </a:xfrm>
            </p:grpSpPr>
            <p:grpSp>
              <p:nvGrpSpPr>
                <p:cNvPr id="74" name="グループ化 73"/>
                <p:cNvGrpSpPr/>
                <p:nvPr/>
              </p:nvGrpSpPr>
              <p:grpSpPr>
                <a:xfrm>
                  <a:off x="-57150" y="2185245"/>
                  <a:ext cx="7899400" cy="1763596"/>
                  <a:chOff x="-86551" y="2118569"/>
                  <a:chExt cx="10726853" cy="2394845"/>
                </a:xfrm>
              </p:grpSpPr>
              <p:sp>
                <p:nvSpPr>
                  <p:cNvPr id="7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矢印コネクタ 7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81" name="円/楕円 8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5" name="直線矢印コネクタ 74"/>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endCxn id="37"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73" name="正方形/長方形 72"/>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37" name="円/楕円 36"/>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p:cNvCxnSpPr>
              <a:endCxn id="37"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83" idx="6"/>
              <a:endCxn id="37"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41" name="グループ化 40"/>
            <p:cNvGrpSpPr/>
            <p:nvPr/>
          </p:nvGrpSpPr>
          <p:grpSpPr>
            <a:xfrm>
              <a:off x="1556845" y="4241611"/>
              <a:ext cx="8255000" cy="1856579"/>
              <a:chOff x="-57150" y="2185245"/>
              <a:chExt cx="7899400" cy="1763596"/>
            </a:xfrm>
          </p:grpSpPr>
          <p:grpSp>
            <p:nvGrpSpPr>
              <p:cNvPr id="59" name="グループ化 58"/>
              <p:cNvGrpSpPr/>
              <p:nvPr/>
            </p:nvGrpSpPr>
            <p:grpSpPr>
              <a:xfrm>
                <a:off x="-57150" y="2185245"/>
                <a:ext cx="7899400" cy="1763596"/>
                <a:chOff x="-86551" y="2118569"/>
                <a:chExt cx="10726853" cy="2394845"/>
              </a:xfrm>
            </p:grpSpPr>
            <p:sp>
              <p:nvSpPr>
                <p:cNvPr id="61"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4" name="円/楕円 6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矢印コネクタ 59"/>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42" name="正方形/長方形 41"/>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43" name="円/楕円 42"/>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48" name="グループ化 47"/>
            <p:cNvGrpSpPr/>
            <p:nvPr/>
          </p:nvGrpSpPr>
          <p:grpSpPr>
            <a:xfrm rot="858415">
              <a:off x="2161461" y="3932345"/>
              <a:ext cx="3741682" cy="1260878"/>
              <a:chOff x="1933904" y="5108260"/>
              <a:chExt cx="3741682" cy="1260878"/>
            </a:xfrm>
          </p:grpSpPr>
          <p:cxnSp>
            <p:nvCxnSpPr>
              <p:cNvPr id="55" name="直線矢印コネクタ 54"/>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52" name="直線矢印コネクタ 5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3106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lang="en-US" altLang="ja-JP" dirty="0" smtClean="0"/>
              <a:t>Light field camera </a:t>
            </a:r>
            <a:r>
              <a:rPr lang="ja-JP" altLang="en-US" dirty="0" smtClean="0"/>
              <a:t>の仕組み（簡単な解説）</a:t>
            </a:r>
            <a:endParaRPr lang="en-US" altLang="ja-JP" dirty="0"/>
          </a:p>
        </p:txBody>
      </p:sp>
      <p:sp>
        <p:nvSpPr>
          <p:cNvPr id="3" name="コンテンツ プレースホルダー 2"/>
          <p:cNvSpPr>
            <a:spLocks noGrp="1"/>
          </p:cNvSpPr>
          <p:nvPr>
            <p:ph idx="1"/>
          </p:nvPr>
        </p:nvSpPr>
        <p:spPr>
          <a:xfrm>
            <a:off x="512245" y="1207535"/>
            <a:ext cx="8479356" cy="1603759"/>
          </a:xfrm>
        </p:spPr>
        <p:txBody>
          <a:bodyPr>
            <a:normAutofit/>
          </a:bodyPr>
          <a:lstStyle/>
          <a:p>
            <a:r>
              <a:rPr lang="en-US" altLang="ja-JP" sz="2400" dirty="0" smtClean="0"/>
              <a:t>14μm</a:t>
            </a:r>
            <a:r>
              <a:rPr lang="ja-JP" altLang="en-US" sz="2400" dirty="0" smtClean="0"/>
              <a:t>程度の小さなマイクロレンズアレイを用意する（各レンズが</a:t>
            </a:r>
            <a:r>
              <a:rPr lang="en-US" altLang="ja-JP" sz="2400" dirty="0" smtClean="0"/>
              <a:t>10x10</a:t>
            </a:r>
            <a:r>
              <a:rPr lang="ja-JP" altLang="en-US" sz="2400" dirty="0" smtClean="0"/>
              <a:t>画素に</a:t>
            </a:r>
            <a:r>
              <a:rPr lang="ja-JP" altLang="en-US" sz="2400" dirty="0"/>
              <a:t>対応</a:t>
            </a:r>
            <a:r>
              <a:rPr lang="ja-JP" altLang="en-US" sz="2400" dirty="0" smtClean="0"/>
              <a:t>）</a:t>
            </a:r>
            <a:endParaRPr lang="en-US" altLang="ja-JP" sz="2400" dirty="0" smtClean="0"/>
          </a:p>
          <a:p>
            <a:r>
              <a:rPr lang="ja-JP" altLang="en-US" sz="2400" dirty="0"/>
              <a:t>マイクロ</a:t>
            </a:r>
            <a:r>
              <a:rPr lang="ja-JP" altLang="en-US" sz="2400" dirty="0" smtClean="0"/>
              <a:t>レンズの焦点距離にスクリーンを</a:t>
            </a:r>
            <a:r>
              <a:rPr lang="ja-JP" altLang="en-US" sz="2400" dirty="0"/>
              <a:t>配置</a:t>
            </a:r>
            <a:r>
              <a:rPr lang="ja-JP" altLang="en-US" sz="2400" dirty="0" smtClean="0"/>
              <a:t>する</a:t>
            </a:r>
            <a:endParaRPr lang="en-US" altLang="ja-JP" sz="2400" dirty="0" smtClean="0"/>
          </a:p>
          <a:p>
            <a:endParaRPr lang="en-US" altLang="ja-JP" sz="2400" dirty="0" smtClean="0"/>
          </a:p>
        </p:txBody>
      </p:sp>
      <p:sp>
        <p:nvSpPr>
          <p:cNvPr id="4" name="円/楕円 3"/>
          <p:cNvSpPr/>
          <p:nvPr/>
        </p:nvSpPr>
        <p:spPr>
          <a:xfrm>
            <a:off x="4092575" y="3194685"/>
            <a:ext cx="219075" cy="6477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092575" y="3790950"/>
            <a:ext cx="219075" cy="6477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4092575" y="4387215"/>
            <a:ext cx="219075" cy="6477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92575" y="4983480"/>
            <a:ext cx="219075" cy="6477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4092575" y="5579745"/>
            <a:ext cx="219075" cy="6477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5711825" y="3190875"/>
            <a:ext cx="0" cy="304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181475" y="3206750"/>
            <a:ext cx="1539875" cy="1"/>
          </a:xfrm>
          <a:prstGeom prst="line">
            <a:avLst/>
          </a:prstGeom>
          <a:ln w="127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260850" y="2635250"/>
            <a:ext cx="1800493" cy="646331"/>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マイクロレンズ</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の焦点距離</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5" name="グループ化 94"/>
          <p:cNvGrpSpPr/>
          <p:nvPr/>
        </p:nvGrpSpPr>
        <p:grpSpPr>
          <a:xfrm>
            <a:off x="901700" y="4467225"/>
            <a:ext cx="4806950" cy="956098"/>
            <a:chOff x="1943100" y="4467225"/>
            <a:chExt cx="4806950" cy="956098"/>
          </a:xfrm>
        </p:grpSpPr>
        <p:cxnSp>
          <p:nvCxnSpPr>
            <p:cNvPr id="58" name="直線コネクタ 57"/>
            <p:cNvCxnSpPr/>
            <p:nvPr/>
          </p:nvCxnSpPr>
          <p:spPr>
            <a:xfrm flipV="1">
              <a:off x="1943100" y="4480560"/>
              <a:ext cx="4731681" cy="743844"/>
            </a:xfrm>
            <a:prstGeom prst="line">
              <a:avLst/>
            </a:prstGeom>
            <a:ln w="444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V="1">
              <a:off x="1965960" y="4486729"/>
              <a:ext cx="3291840" cy="517494"/>
            </a:xfrm>
            <a:prstGeom prst="lin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1965960" y="4905829"/>
              <a:ext cx="3291840" cy="517494"/>
            </a:xfrm>
            <a:prstGeom prst="lin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V="1">
              <a:off x="5247640" y="4470400"/>
              <a:ext cx="1496060" cy="20108"/>
            </a:xfrm>
            <a:prstGeom prst="lin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V="1">
              <a:off x="5244465" y="4467225"/>
              <a:ext cx="1505585" cy="439208"/>
            </a:xfrm>
            <a:prstGeom prst="line">
              <a:avLst/>
            </a:prstGeom>
            <a:ln w="127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84" name="直線コネクタ 83"/>
          <p:cNvCxnSpPr/>
          <p:nvPr/>
        </p:nvCxnSpPr>
        <p:spPr>
          <a:xfrm flipV="1">
            <a:off x="501650" y="5238751"/>
            <a:ext cx="355414" cy="55872"/>
          </a:xfrm>
          <a:prstGeom prst="line">
            <a:avLst/>
          </a:prstGeom>
          <a:ln w="73025">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p:grpSp>
        <p:nvGrpSpPr>
          <p:cNvPr id="94" name="グループ化 93"/>
          <p:cNvGrpSpPr/>
          <p:nvPr/>
        </p:nvGrpSpPr>
        <p:grpSpPr>
          <a:xfrm>
            <a:off x="932873" y="4346569"/>
            <a:ext cx="4778952" cy="573411"/>
            <a:chOff x="1974273" y="4346569"/>
            <a:chExt cx="4778952" cy="573411"/>
          </a:xfrm>
        </p:grpSpPr>
        <p:cxnSp>
          <p:nvCxnSpPr>
            <p:cNvPr id="85" name="直線コネクタ 84"/>
            <p:cNvCxnSpPr/>
            <p:nvPr/>
          </p:nvCxnSpPr>
          <p:spPr>
            <a:xfrm>
              <a:off x="1990725" y="4554198"/>
              <a:ext cx="4762500" cy="217827"/>
            </a:xfrm>
            <a:prstGeom prst="line">
              <a:avLst/>
            </a:prstGeom>
            <a:ln w="44450">
              <a:solidFill>
                <a:srgbClr val="00B0F0">
                  <a:alpha val="64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1974273" y="4764718"/>
              <a:ext cx="3283527" cy="150182"/>
            </a:xfrm>
            <a:prstGeom prst="line">
              <a:avLst/>
            </a:prstGeom>
            <a:ln w="12700">
              <a:solidFill>
                <a:srgbClr val="00B0F0">
                  <a:alpha val="64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1995055" y="4346569"/>
              <a:ext cx="3262745" cy="149231"/>
            </a:xfrm>
            <a:prstGeom prst="line">
              <a:avLst/>
            </a:prstGeom>
            <a:ln w="12700">
              <a:solidFill>
                <a:srgbClr val="00B0F0">
                  <a:alpha val="64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5251450" y="4495800"/>
              <a:ext cx="1499870" cy="262113"/>
            </a:xfrm>
            <a:prstGeom prst="line">
              <a:avLst/>
            </a:prstGeom>
            <a:ln w="12700">
              <a:solidFill>
                <a:srgbClr val="00B0F0">
                  <a:alpha val="64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5227320" y="4781622"/>
              <a:ext cx="1524000" cy="138358"/>
            </a:xfrm>
            <a:prstGeom prst="line">
              <a:avLst/>
            </a:prstGeom>
            <a:ln w="12700">
              <a:solidFill>
                <a:srgbClr val="00B0F0">
                  <a:alpha val="64000"/>
                </a:srgb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グループ化 105"/>
          <p:cNvGrpSpPr/>
          <p:nvPr/>
        </p:nvGrpSpPr>
        <p:grpSpPr>
          <a:xfrm>
            <a:off x="5716588" y="4422457"/>
            <a:ext cx="228600" cy="533401"/>
            <a:chOff x="7262813" y="3733800"/>
            <a:chExt cx="871537" cy="1552575"/>
          </a:xfrm>
        </p:grpSpPr>
        <p:sp>
          <p:nvSpPr>
            <p:cNvPr id="97" name="正方形/長方形 96"/>
            <p:cNvSpPr/>
            <p:nvPr/>
          </p:nvSpPr>
          <p:spPr>
            <a:xfrm>
              <a:off x="7262813" y="3733800"/>
              <a:ext cx="871537" cy="1762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262813" y="3910012"/>
              <a:ext cx="871537" cy="17621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p:cNvSpPr/>
            <p:nvPr/>
          </p:nvSpPr>
          <p:spPr>
            <a:xfrm>
              <a:off x="7262813" y="4076700"/>
              <a:ext cx="871537" cy="1762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p:cNvSpPr/>
            <p:nvPr/>
          </p:nvSpPr>
          <p:spPr>
            <a:xfrm>
              <a:off x="7262813" y="4248150"/>
              <a:ext cx="871537" cy="1762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7262813" y="4424362"/>
              <a:ext cx="871537" cy="17621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p:cNvSpPr/>
            <p:nvPr/>
          </p:nvSpPr>
          <p:spPr>
            <a:xfrm>
              <a:off x="7262813" y="4591050"/>
              <a:ext cx="871537" cy="1762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p:cNvSpPr/>
            <p:nvPr/>
          </p:nvSpPr>
          <p:spPr>
            <a:xfrm>
              <a:off x="7262813" y="4767262"/>
              <a:ext cx="871537" cy="1762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p:cNvSpPr/>
            <p:nvPr/>
          </p:nvSpPr>
          <p:spPr>
            <a:xfrm>
              <a:off x="7262813" y="4943474"/>
              <a:ext cx="871537" cy="17621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7262813" y="5110162"/>
              <a:ext cx="871537" cy="1762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7" name="コンテンツ プレースホルダー 2"/>
          <p:cNvSpPr txBox="1">
            <a:spLocks/>
          </p:cNvSpPr>
          <p:nvPr/>
        </p:nvSpPr>
        <p:spPr>
          <a:xfrm>
            <a:off x="6468545" y="3468135"/>
            <a:ext cx="5596455" cy="2526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smtClean="0"/>
              <a:t>点</a:t>
            </a:r>
            <a:r>
              <a:rPr lang="ja-JP" altLang="en-US" sz="2400" dirty="0" err="1" smtClean="0"/>
              <a:t>ｐ</a:t>
            </a:r>
            <a:r>
              <a:rPr lang="ja-JP" altLang="en-US" sz="2400" dirty="0" smtClean="0"/>
              <a:t>に配置した</a:t>
            </a:r>
            <a:r>
              <a:rPr lang="en-US" altLang="ja-JP" sz="2400" dirty="0" err="1" smtClean="0"/>
              <a:t>microlens</a:t>
            </a:r>
            <a:r>
              <a:rPr lang="ja-JP" altLang="en-US" sz="2400" dirty="0" smtClean="0"/>
              <a:t>について</a:t>
            </a:r>
            <a:r>
              <a:rPr lang="en-US" altLang="ja-JP" sz="2400" dirty="0" smtClean="0"/>
              <a:t>…</a:t>
            </a:r>
          </a:p>
          <a:p>
            <a:pPr marL="0" indent="0">
              <a:buNone/>
            </a:pPr>
            <a:r>
              <a:rPr lang="ja-JP" altLang="en-US" sz="2400" dirty="0" smtClean="0"/>
              <a:t>異なる方向から来る光は異なる画素に投影される </a:t>
            </a:r>
            <a:endParaRPr lang="en-US" altLang="ja-JP" sz="2400" dirty="0" smtClean="0"/>
          </a:p>
          <a:p>
            <a:pPr>
              <a:buFont typeface="Wingdings" panose="05000000000000000000" pitchFamily="2" charset="2"/>
              <a:buChar char="à"/>
            </a:pPr>
            <a:r>
              <a:rPr lang="ja-JP" altLang="en-US" sz="2400" dirty="0" smtClean="0">
                <a:sym typeface="Wingdings" panose="05000000000000000000" pitchFamily="2" charset="2"/>
              </a:rPr>
              <a:t>位置と方向を記録でそう</a:t>
            </a:r>
            <a:endParaRPr lang="en-US" altLang="ja-JP" sz="2400" dirty="0" smtClean="0">
              <a:sym typeface="Wingdings" panose="05000000000000000000" pitchFamily="2" charset="2"/>
            </a:endParaRPr>
          </a:p>
        </p:txBody>
      </p:sp>
      <p:sp>
        <p:nvSpPr>
          <p:cNvPr id="108" name="正方形/長方形 107"/>
          <p:cNvSpPr/>
          <p:nvPr/>
        </p:nvSpPr>
        <p:spPr>
          <a:xfrm>
            <a:off x="4580809" y="4896487"/>
            <a:ext cx="646331" cy="646331"/>
          </a:xfrm>
          <a:prstGeom prst="rect">
            <a:avLst/>
          </a:prstGeom>
        </p:spPr>
        <p:txBody>
          <a:bodyPr wrap="non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ｐ</a:t>
            </a:r>
          </a:p>
        </p:txBody>
      </p:sp>
      <p:sp>
        <p:nvSpPr>
          <p:cNvPr id="109" name="コンテンツ プレースホルダー 2"/>
          <p:cNvSpPr txBox="1">
            <a:spLocks/>
          </p:cNvSpPr>
          <p:nvPr/>
        </p:nvSpPr>
        <p:spPr>
          <a:xfrm>
            <a:off x="6239945" y="6287535"/>
            <a:ext cx="5596455" cy="4688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smtClean="0"/>
              <a:t>図は</a:t>
            </a:r>
            <a:r>
              <a:rPr lang="en-US" altLang="ja-JP" sz="2400" dirty="0" smtClean="0"/>
              <a:t>[</a:t>
            </a:r>
            <a:r>
              <a:rPr lang="ja-JP" altLang="en-US" sz="2400" dirty="0" smtClean="0"/>
              <a:t>蚊野 </a:t>
            </a:r>
            <a:r>
              <a:rPr lang="en-US" altLang="ja-JP" sz="2400" dirty="0" smtClean="0"/>
              <a:t>2015]</a:t>
            </a:r>
            <a:r>
              <a:rPr lang="ja-JP" altLang="en-US" sz="2400" dirty="0" smtClean="0"/>
              <a:t>を参考にした</a:t>
            </a:r>
            <a:endParaRPr lang="en-US" altLang="ja-JP" sz="2400" dirty="0" smtClean="0"/>
          </a:p>
        </p:txBody>
      </p:sp>
    </p:spTree>
    <p:extLst>
      <p:ext uri="{BB962C8B-B14F-4D97-AF65-F5344CB8AC3E}">
        <p14:creationId xmlns:p14="http://schemas.microsoft.com/office/powerpoint/2010/main" val="3963014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lang="en-US" altLang="ja-JP" dirty="0" smtClean="0"/>
              <a:t>Light field camera </a:t>
            </a:r>
            <a:r>
              <a:rPr lang="ja-JP" altLang="en-US" dirty="0" smtClean="0"/>
              <a:t>の仕組み（簡単な解説）</a:t>
            </a:r>
            <a:endParaRPr lang="en-US" altLang="ja-JP" dirty="0"/>
          </a:p>
        </p:txBody>
      </p:sp>
      <p:sp>
        <p:nvSpPr>
          <p:cNvPr id="3" name="コンテンツ プレースホルダー 2"/>
          <p:cNvSpPr>
            <a:spLocks noGrp="1"/>
          </p:cNvSpPr>
          <p:nvPr>
            <p:ph idx="1"/>
          </p:nvPr>
        </p:nvSpPr>
        <p:spPr>
          <a:xfrm>
            <a:off x="512244" y="1207535"/>
            <a:ext cx="11019356" cy="1942065"/>
          </a:xfrm>
        </p:spPr>
        <p:txBody>
          <a:bodyPr>
            <a:normAutofit lnSpcReduction="10000"/>
          </a:bodyPr>
          <a:lstStyle/>
          <a:p>
            <a:r>
              <a:rPr lang="en-US" altLang="ja-JP" sz="2400" dirty="0" smtClean="0"/>
              <a:t>14μm</a:t>
            </a:r>
            <a:r>
              <a:rPr lang="ja-JP" altLang="en-US" sz="2400" dirty="0" smtClean="0"/>
              <a:t>程度の小さなマイクロレンズアレイを用意する</a:t>
            </a:r>
            <a:endParaRPr lang="en-US" altLang="ja-JP" sz="2400" dirty="0" smtClean="0"/>
          </a:p>
          <a:p>
            <a:r>
              <a:rPr lang="ja-JP" altLang="en-US" sz="2400" dirty="0"/>
              <a:t>マイクロ</a:t>
            </a:r>
            <a:r>
              <a:rPr lang="ja-JP" altLang="en-US" sz="2400" dirty="0" smtClean="0"/>
              <a:t>レンズの焦点距離にスクリーンを</a:t>
            </a:r>
            <a:r>
              <a:rPr lang="ja-JP" altLang="en-US" sz="2400" dirty="0"/>
              <a:t>配置</a:t>
            </a:r>
            <a:r>
              <a:rPr lang="ja-JP" altLang="en-US" sz="2400" dirty="0" smtClean="0"/>
              <a:t>する</a:t>
            </a:r>
            <a:endParaRPr lang="en-US" altLang="ja-JP" sz="2400" dirty="0" smtClean="0"/>
          </a:p>
          <a:p>
            <a:r>
              <a:rPr lang="ja-JP" altLang="en-US" sz="2400" dirty="0" smtClean="0"/>
              <a:t>主レンズの後ろにマイクロレンズを配置する</a:t>
            </a:r>
            <a:endParaRPr lang="en-US" altLang="ja-JP" sz="2400" dirty="0" smtClean="0"/>
          </a:p>
          <a:p>
            <a:pPr lvl="1"/>
            <a:r>
              <a:rPr lang="ja-JP" altLang="en-US" sz="2000" dirty="0" smtClean="0"/>
              <a:t>光線の位置と方向が記録できる</a:t>
            </a:r>
            <a:endParaRPr lang="en-US" altLang="ja-JP" sz="2000" dirty="0" smtClean="0"/>
          </a:p>
          <a:p>
            <a:pPr lvl="1"/>
            <a:r>
              <a:rPr lang="ja-JP" altLang="en-US" sz="2000" dirty="0" smtClean="0"/>
              <a:t>空間解像度は落ちる（ひとつのレンズがひとつの位置に対応するので）</a:t>
            </a:r>
            <a:endParaRPr lang="en-US" altLang="ja-JP" sz="2000" dirty="0" smtClean="0"/>
          </a:p>
          <a:p>
            <a:endParaRPr lang="en-US" altLang="ja-JP" sz="2400" dirty="0" smtClean="0"/>
          </a:p>
        </p:txBody>
      </p:sp>
      <p:sp>
        <p:nvSpPr>
          <p:cNvPr id="109" name="コンテンツ プレースホルダー 2"/>
          <p:cNvSpPr txBox="1">
            <a:spLocks/>
          </p:cNvSpPr>
          <p:nvPr/>
        </p:nvSpPr>
        <p:spPr>
          <a:xfrm>
            <a:off x="6595545" y="6503435"/>
            <a:ext cx="5596455" cy="4688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800" dirty="0" smtClean="0"/>
              <a:t>図は</a:t>
            </a:r>
            <a:r>
              <a:rPr lang="en-US" altLang="ja-JP" sz="1800" dirty="0" smtClean="0"/>
              <a:t>[Ren et al 2005]</a:t>
            </a:r>
            <a:r>
              <a:rPr lang="ja-JP" altLang="en-US" sz="1800" dirty="0" smtClean="0"/>
              <a:t>より</a:t>
            </a:r>
            <a:endParaRPr lang="en-US" altLang="ja-JP" sz="1800" dirty="0" smtClean="0"/>
          </a:p>
        </p:txBody>
      </p:sp>
      <p:pic>
        <p:nvPicPr>
          <p:cNvPr id="5" name="図 4"/>
          <p:cNvPicPr>
            <a:picLocks noChangeAspect="1"/>
          </p:cNvPicPr>
          <p:nvPr/>
        </p:nvPicPr>
        <p:blipFill>
          <a:blip r:embed="rId2"/>
          <a:stretch>
            <a:fillRect/>
          </a:stretch>
        </p:blipFill>
        <p:spPr>
          <a:xfrm>
            <a:off x="1612900" y="8324850"/>
            <a:ext cx="10083800" cy="3326253"/>
          </a:xfrm>
          <a:prstGeom prst="rect">
            <a:avLst/>
          </a:prstGeom>
        </p:spPr>
      </p:pic>
      <p:pic>
        <p:nvPicPr>
          <p:cNvPr id="9" name="図 8"/>
          <p:cNvPicPr>
            <a:picLocks noChangeAspect="1"/>
          </p:cNvPicPr>
          <p:nvPr/>
        </p:nvPicPr>
        <p:blipFill>
          <a:blip r:embed="rId3"/>
          <a:stretch>
            <a:fillRect/>
          </a:stretch>
        </p:blipFill>
        <p:spPr>
          <a:xfrm>
            <a:off x="1863724" y="3267074"/>
            <a:ext cx="9049021" cy="3146425"/>
          </a:xfrm>
          <a:prstGeom prst="rect">
            <a:avLst/>
          </a:prstGeom>
        </p:spPr>
      </p:pic>
    </p:spTree>
    <p:extLst>
      <p:ext uri="{BB962C8B-B14F-4D97-AF65-F5344CB8AC3E}">
        <p14:creationId xmlns:p14="http://schemas.microsoft.com/office/powerpoint/2010/main" val="425870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lang="en-US" altLang="ja-JP" dirty="0" smtClean="0"/>
              <a:t>Light field camera </a:t>
            </a:r>
            <a:r>
              <a:rPr lang="ja-JP" altLang="en-US" dirty="0" smtClean="0"/>
              <a:t>により得られた画像</a:t>
            </a:r>
            <a:endParaRPr lang="en-US" altLang="ja-JP" dirty="0"/>
          </a:p>
        </p:txBody>
      </p:sp>
      <p:pic>
        <p:nvPicPr>
          <p:cNvPr id="5" name="図 4"/>
          <p:cNvPicPr>
            <a:picLocks noChangeAspect="1"/>
          </p:cNvPicPr>
          <p:nvPr/>
        </p:nvPicPr>
        <p:blipFill>
          <a:blip r:embed="rId2"/>
          <a:stretch>
            <a:fillRect/>
          </a:stretch>
        </p:blipFill>
        <p:spPr>
          <a:xfrm>
            <a:off x="1612900" y="8324850"/>
            <a:ext cx="10083800" cy="3326253"/>
          </a:xfrm>
          <a:prstGeom prst="rect">
            <a:avLst/>
          </a:prstGeom>
        </p:spPr>
      </p:pic>
      <p:pic>
        <p:nvPicPr>
          <p:cNvPr id="4" name="図 3"/>
          <p:cNvPicPr>
            <a:picLocks noChangeAspect="1"/>
          </p:cNvPicPr>
          <p:nvPr/>
        </p:nvPicPr>
        <p:blipFill>
          <a:blip r:embed="rId3"/>
          <a:stretch>
            <a:fillRect/>
          </a:stretch>
        </p:blipFill>
        <p:spPr>
          <a:xfrm>
            <a:off x="699261" y="1409412"/>
            <a:ext cx="5193540" cy="5156487"/>
          </a:xfrm>
          <a:prstGeom prst="rect">
            <a:avLst/>
          </a:prstGeom>
        </p:spPr>
      </p:pic>
      <p:pic>
        <p:nvPicPr>
          <p:cNvPr id="6" name="図 5"/>
          <p:cNvPicPr>
            <a:picLocks noChangeAspect="1"/>
          </p:cNvPicPr>
          <p:nvPr/>
        </p:nvPicPr>
        <p:blipFill>
          <a:blip r:embed="rId4"/>
          <a:stretch>
            <a:fillRect/>
          </a:stretch>
        </p:blipFill>
        <p:spPr>
          <a:xfrm>
            <a:off x="6932613" y="2055813"/>
            <a:ext cx="4101498" cy="4052888"/>
          </a:xfrm>
          <a:prstGeom prst="rect">
            <a:avLst/>
          </a:prstGeom>
        </p:spPr>
      </p:pic>
      <p:sp>
        <p:nvSpPr>
          <p:cNvPr id="10" name="コンテンツ プレースホルダー 2"/>
          <p:cNvSpPr txBox="1">
            <a:spLocks/>
          </p:cNvSpPr>
          <p:nvPr/>
        </p:nvSpPr>
        <p:spPr>
          <a:xfrm>
            <a:off x="6595545" y="6503435"/>
            <a:ext cx="5596455" cy="4688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800" dirty="0" smtClean="0"/>
              <a:t>図は</a:t>
            </a:r>
            <a:r>
              <a:rPr lang="en-US" altLang="ja-JP" sz="1800" dirty="0" smtClean="0"/>
              <a:t>[Ren et al 2005]</a:t>
            </a:r>
            <a:r>
              <a:rPr lang="ja-JP" altLang="en-US" sz="1800" dirty="0" smtClean="0"/>
              <a:t>より</a:t>
            </a:r>
            <a:endParaRPr lang="en-US" altLang="ja-JP" sz="1800" dirty="0" smtClean="0"/>
          </a:p>
        </p:txBody>
      </p:sp>
    </p:spTree>
    <p:extLst>
      <p:ext uri="{BB962C8B-B14F-4D97-AF65-F5344CB8AC3E}">
        <p14:creationId xmlns:p14="http://schemas.microsoft.com/office/powerpoint/2010/main" val="1719179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lstStyle/>
          <a:p>
            <a:r>
              <a:rPr kumimoji="1" lang="en-US" altLang="ja-JP" dirty="0" smtClean="0"/>
              <a:t>Light field display</a:t>
            </a:r>
            <a:endParaRPr kumimoji="1" lang="ja-JP" altLang="en-US" dirty="0"/>
          </a:p>
        </p:txBody>
      </p:sp>
      <p:sp>
        <p:nvSpPr>
          <p:cNvPr id="3" name="コンテンツ プレースホルダー 2"/>
          <p:cNvSpPr>
            <a:spLocks noGrp="1"/>
          </p:cNvSpPr>
          <p:nvPr>
            <p:ph idx="1"/>
          </p:nvPr>
        </p:nvSpPr>
        <p:spPr>
          <a:xfrm>
            <a:off x="456581" y="1343722"/>
            <a:ext cx="7235990" cy="5296829"/>
          </a:xfrm>
        </p:spPr>
        <p:txBody>
          <a:bodyPr>
            <a:normAutofit/>
          </a:bodyPr>
          <a:lstStyle/>
          <a:p>
            <a:pPr marL="0" indent="0">
              <a:buNone/>
            </a:pPr>
            <a:r>
              <a:rPr kumimoji="1" lang="ja-JP" altLang="en-US" sz="2400" dirty="0" smtClean="0"/>
              <a:t>裸眼立体視</a:t>
            </a:r>
            <a:r>
              <a:rPr kumimoji="1" lang="en-US" altLang="ja-JP" sz="2400" dirty="0" smtClean="0"/>
              <a:t>3D </a:t>
            </a:r>
            <a:r>
              <a:rPr kumimoji="1" lang="ja-JP" altLang="en-US" sz="2400" dirty="0" smtClean="0"/>
              <a:t>テレビ </a:t>
            </a:r>
            <a:endParaRPr kumimoji="1" lang="en-US" altLang="ja-JP" sz="2400" dirty="0" smtClean="0"/>
          </a:p>
          <a:p>
            <a:r>
              <a:rPr lang="en-US" altLang="ja-JP" sz="2400" dirty="0" smtClean="0">
                <a:sym typeface="Wingdings" panose="05000000000000000000" pitchFamily="2" charset="2"/>
              </a:rPr>
              <a:t>2</a:t>
            </a:r>
            <a:r>
              <a:rPr lang="ja-JP" altLang="en-US" sz="2400" dirty="0" err="1" smtClean="0">
                <a:sym typeface="Wingdings" panose="05000000000000000000" pitchFamily="2" charset="2"/>
              </a:rPr>
              <a:t>つの</a:t>
            </a:r>
            <a:r>
              <a:rPr lang="ja-JP" altLang="en-US" sz="2400" dirty="0" smtClean="0">
                <a:sym typeface="Wingdings" panose="05000000000000000000" pitchFamily="2" charset="2"/>
              </a:rPr>
              <a:t>映像を出力</a:t>
            </a:r>
            <a:endParaRPr lang="en-US" altLang="ja-JP" sz="2400" dirty="0">
              <a:sym typeface="Wingdings" panose="05000000000000000000" pitchFamily="2" charset="2"/>
            </a:endParaRPr>
          </a:p>
          <a:p>
            <a:r>
              <a:rPr lang="en-US" altLang="ja-JP" sz="2400" dirty="0" smtClean="0">
                <a:sym typeface="Wingdings" panose="05000000000000000000" pitchFamily="2" charset="2"/>
              </a:rPr>
              <a:t>Parallax barrier</a:t>
            </a:r>
            <a:r>
              <a:rPr lang="ja-JP" altLang="en-US" sz="2400" dirty="0" smtClean="0">
                <a:sym typeface="Wingdings" panose="05000000000000000000" pitchFamily="2" charset="2"/>
              </a:rPr>
              <a:t>方式と</a:t>
            </a:r>
            <a:r>
              <a:rPr lang="en-US" altLang="ja-JP" sz="2400" dirty="0" smtClean="0">
                <a:sym typeface="Wingdings" panose="05000000000000000000" pitchFamily="2" charset="2"/>
              </a:rPr>
              <a:t>Lenticular lens</a:t>
            </a:r>
            <a:r>
              <a:rPr lang="ja-JP" altLang="en-US" sz="2400" dirty="0" smtClean="0">
                <a:sym typeface="Wingdings" panose="05000000000000000000" pitchFamily="2" charset="2"/>
              </a:rPr>
              <a:t>方式</a:t>
            </a:r>
            <a:endParaRPr lang="en-US" altLang="ja-JP" sz="2400" dirty="0">
              <a:sym typeface="Wingdings" panose="05000000000000000000" pitchFamily="2" charset="2"/>
            </a:endParaRPr>
          </a:p>
          <a:p>
            <a:pPr marL="0" indent="0">
              <a:buNone/>
            </a:pPr>
            <a:endParaRPr kumimoji="1" lang="en-US" altLang="ja-JP" sz="2400" dirty="0" smtClean="0">
              <a:sym typeface="Wingdings" panose="05000000000000000000" pitchFamily="2" charset="2"/>
            </a:endParaRPr>
          </a:p>
          <a:p>
            <a:pPr marL="0" indent="0">
              <a:buNone/>
            </a:pPr>
            <a:r>
              <a:rPr lang="ja-JP" altLang="en-US" sz="2400" dirty="0"/>
              <a:t>見る方向によって違う映像を出力できる表示</a:t>
            </a:r>
            <a:r>
              <a:rPr lang="ja-JP" altLang="en-US" sz="2400" dirty="0" smtClean="0"/>
              <a:t>装置</a:t>
            </a:r>
            <a:endParaRPr lang="en-US" altLang="ja-JP" sz="2400" dirty="0" smtClean="0"/>
          </a:p>
          <a:p>
            <a:r>
              <a:rPr lang="ja-JP" altLang="en-US" sz="2400" dirty="0" smtClean="0"/>
              <a:t>研究成果</a:t>
            </a:r>
            <a:r>
              <a:rPr lang="ja-JP" altLang="en-US" sz="2400" dirty="0"/>
              <a:t>物</a:t>
            </a:r>
            <a:r>
              <a:rPr lang="ja-JP" altLang="en-US" sz="2400" dirty="0" smtClean="0"/>
              <a:t>は沢山あるが製品は多くなかった</a:t>
            </a:r>
            <a:r>
              <a:rPr lang="en-US" altLang="ja-JP" sz="2400" dirty="0" smtClean="0"/>
              <a:t>..</a:t>
            </a:r>
          </a:p>
          <a:p>
            <a:r>
              <a:rPr lang="en-US" altLang="ja-JP" sz="2400" dirty="0" smtClean="0"/>
              <a:t>Looking glass </a:t>
            </a:r>
            <a:endParaRPr lang="en-US" altLang="ja-JP" sz="2000" dirty="0"/>
          </a:p>
          <a:p>
            <a:pPr marL="0" indent="0">
              <a:buNone/>
            </a:pPr>
            <a:endParaRPr kumimoji="1" lang="en-US" altLang="ja-JP" sz="2000" dirty="0">
              <a:sym typeface="Wingdings" panose="05000000000000000000" pitchFamily="2" charset="2"/>
            </a:endParaRPr>
          </a:p>
          <a:p>
            <a:pPr lvl="1"/>
            <a:endParaRPr lang="en-US" altLang="ja-JP" sz="2000" dirty="0" smtClean="0">
              <a:sym typeface="Wingdings" panose="05000000000000000000" pitchFamily="2" charset="2"/>
            </a:endParaRPr>
          </a:p>
          <a:p>
            <a:pPr marL="0" indent="0">
              <a:buNone/>
            </a:pPr>
            <a:r>
              <a:rPr kumimoji="1" lang="en-US" altLang="ja-JP" sz="2400" dirty="0" smtClean="0"/>
              <a:t>	</a:t>
            </a:r>
            <a:endParaRPr kumimoji="1" lang="ja-JP" altLang="en-US" sz="24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8630" y="43544"/>
            <a:ext cx="2544838" cy="3817256"/>
          </a:xfrm>
          <a:prstGeom prst="rect">
            <a:avLst/>
          </a:prstGeom>
        </p:spPr>
      </p:pic>
      <p:sp>
        <p:nvSpPr>
          <p:cNvPr id="7" name="正方形/長方形 6"/>
          <p:cNvSpPr/>
          <p:nvPr/>
        </p:nvSpPr>
        <p:spPr>
          <a:xfrm>
            <a:off x="10152839" y="152792"/>
            <a:ext cx="1793376" cy="369332"/>
          </a:xfrm>
          <a:prstGeom prst="rect">
            <a:avLst/>
          </a:prstGeom>
        </p:spPr>
        <p:txBody>
          <a:bodyPr wrap="none">
            <a:spAutoFit/>
          </a:bodyPr>
          <a:lstStyle/>
          <a:p>
            <a:r>
              <a:rPr lang="en-US" altLang="ja-JP" dirty="0" smtClean="0"/>
              <a:t>CC-BY, by </a:t>
            </a:r>
            <a:r>
              <a:rPr lang="en-US" altLang="ja-JP" dirty="0" err="1" smtClean="0"/>
              <a:t>Cmglee</a:t>
            </a:r>
            <a:endParaRPr lang="ja-JP" alt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744" y="4484932"/>
            <a:ext cx="4262436" cy="2194588"/>
          </a:xfrm>
          <a:prstGeom prst="rect">
            <a:avLst/>
          </a:prstGeom>
        </p:spPr>
      </p:pic>
      <p:sp>
        <p:nvSpPr>
          <p:cNvPr id="9" name="正方形/長方形 8"/>
          <p:cNvSpPr/>
          <p:nvPr/>
        </p:nvSpPr>
        <p:spPr>
          <a:xfrm>
            <a:off x="5600294" y="6242307"/>
            <a:ext cx="3146246" cy="369332"/>
          </a:xfrm>
          <a:prstGeom prst="rect">
            <a:avLst/>
          </a:prstGeom>
        </p:spPr>
        <p:txBody>
          <a:bodyPr wrap="none">
            <a:spAutoFit/>
          </a:bodyPr>
          <a:lstStyle/>
          <a:p>
            <a:r>
              <a:rPr lang="ja-JP" altLang="en-US" dirty="0" smtClean="0"/>
              <a:t>左図は</a:t>
            </a:r>
            <a:r>
              <a:rPr lang="en-US" altLang="ja-JP" dirty="0" smtClean="0"/>
              <a:t>looking glass</a:t>
            </a:r>
            <a:r>
              <a:rPr lang="ja-JP" altLang="en-US" dirty="0"/>
              <a:t> </a:t>
            </a:r>
            <a:r>
              <a:rPr lang="en-US" altLang="ja-JP" dirty="0" smtClean="0"/>
              <a:t>factory</a:t>
            </a:r>
            <a:r>
              <a:rPr lang="ja-JP" altLang="en-US" smtClean="0"/>
              <a:t>より</a:t>
            </a:r>
            <a:endParaRPr lang="ja-JP" altLang="en-US" dirty="0"/>
          </a:p>
        </p:txBody>
      </p:sp>
    </p:spTree>
    <p:extLst>
      <p:ext uri="{BB962C8B-B14F-4D97-AF65-F5344CB8AC3E}">
        <p14:creationId xmlns:p14="http://schemas.microsoft.com/office/powerpoint/2010/main" val="1157075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343650"/>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smtClean="0"/>
              <a:t>　画像処理は，産業・自然科学・エンタテインメントなど，多種多様な分野の発展に関わる非常に重要な技術です．デジタルメディア処理１では，画像処理の基本である，画像データ構造・画像撮影方法・線形フィルタ・非線形フィルタ・フーリエ変換・拡大縮小・補間などについて紹介しました．この内容をさらに発展させ，本デジタルメディア処理２では，計算機が画像を認識する手法について紹介します．具体的には，画像から目的部分を切り抜く領域分割，画像の局所領域の特徴を計算機が理解できる形で記述する特徴抽出，および，抽出した特徴を用いて</a:t>
            </a:r>
            <a:r>
              <a:rPr lang="ja-JP" altLang="en-US" sz="1800" dirty="0"/>
              <a:t>画像</a:t>
            </a:r>
            <a:r>
              <a:rPr lang="ja-JP" altLang="en-US" sz="1800" dirty="0" smtClean="0"/>
              <a:t>を</a:t>
            </a:r>
            <a:r>
              <a:rPr lang="ja-JP" altLang="en-US" sz="1800" dirty="0"/>
              <a:t>識別</a:t>
            </a:r>
            <a:r>
              <a:rPr lang="ja-JP" altLang="en-US" sz="1800" dirty="0" smtClean="0"/>
              <a:t>するパターン認識を紹介します．また，講義の後半では，深層学習を用いた画像処理についても紹介します．</a:t>
            </a:r>
            <a:endParaRPr lang="en-US" altLang="ja-JP" sz="1800" dirty="0" smtClean="0"/>
          </a:p>
          <a:p>
            <a:pPr marL="0" indent="0">
              <a:lnSpc>
                <a:spcPct val="100000"/>
              </a:lnSpc>
              <a:spcBef>
                <a:spcPts val="600"/>
              </a:spcBef>
              <a:buNone/>
            </a:pPr>
            <a:r>
              <a:rPr lang="ja-JP" altLang="en-US" sz="1800" dirty="0" smtClean="0"/>
              <a:t>　それぞれの技術に関して，コーディング可能な深さで理解できるよう，ソースコードを交えながら詳細な技術解説を行ないます．また，</a:t>
            </a:r>
            <a:r>
              <a:rPr lang="en-US" altLang="ja-JP" sz="1800" dirty="0" smtClean="0"/>
              <a:t>Python</a:t>
            </a:r>
            <a:r>
              <a:rPr lang="ja-JP" altLang="en-US" sz="1800" dirty="0" smtClean="0"/>
              <a:t>を用いたプログラミング演習を通して画像処理手法のより深い理解を目指します．講義資料は井尻の</a:t>
            </a:r>
            <a:r>
              <a:rPr lang="en-US" altLang="ja-JP" sz="1800" dirty="0" smtClean="0"/>
              <a:t>web page</a:t>
            </a:r>
            <a:r>
              <a:rPr lang="ja-JP" altLang="en-US" sz="1800" dirty="0" smtClean="0"/>
              <a:t>に事前にアップロードします．講義動画は，受講者に限り</a:t>
            </a:r>
            <a:r>
              <a:rPr lang="en-US" altLang="ja-JP" sz="1800" dirty="0" err="1" smtClean="0"/>
              <a:t>scomb</a:t>
            </a:r>
            <a:r>
              <a:rPr lang="ja-JP" altLang="en-US" sz="1800" dirty="0" smtClean="0"/>
              <a:t>より閲覧可能です．比較的高度な内容に的を絞って話すので，理解が難しい時は利用してください．</a:t>
            </a:r>
            <a:endParaRPr lang="en-US" altLang="ja-JP" sz="18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dirty="0" smtClean="0"/>
          </a:p>
          <a:p>
            <a:pPr marL="342900" indent="-342900">
              <a:lnSpc>
                <a:spcPct val="100000"/>
              </a:lnSpc>
              <a:spcBef>
                <a:spcPts val="600"/>
              </a:spcBef>
              <a:buAutoNum type="arabicPeriod"/>
            </a:pPr>
            <a:r>
              <a:rPr lang="ja-JP" altLang="en-US" sz="1800" dirty="0" smtClean="0"/>
              <a:t>領域分割 </a:t>
            </a:r>
            <a:r>
              <a:rPr lang="en-US" altLang="ja-JP" sz="1800" dirty="0" smtClean="0"/>
              <a:t>– </a:t>
            </a:r>
            <a:r>
              <a:rPr lang="ja-JP" altLang="en-US" sz="1800" dirty="0" smtClean="0"/>
              <a:t>画像の領域分割法について主要なアルゴリズムを説明・実装できる</a:t>
            </a:r>
            <a:endParaRPr lang="en-US" altLang="ja-JP" sz="1800" dirty="0" smtClean="0"/>
          </a:p>
          <a:p>
            <a:pPr marL="342900" indent="-342900">
              <a:lnSpc>
                <a:spcPct val="100000"/>
              </a:lnSpc>
              <a:spcBef>
                <a:spcPts val="600"/>
              </a:spcBef>
              <a:buAutoNum type="arabicPeriod"/>
            </a:pPr>
            <a:r>
              <a:rPr lang="ja-JP" altLang="en-US" sz="1800" dirty="0" smtClean="0"/>
              <a:t>特徴抽出 </a:t>
            </a:r>
            <a:r>
              <a:rPr lang="en-US" altLang="ja-JP" sz="1800" dirty="0" smtClean="0"/>
              <a:t>– </a:t>
            </a:r>
            <a:r>
              <a:rPr lang="ja-JP" altLang="en-US" sz="1800" dirty="0" smtClean="0"/>
              <a:t>画像認識に必要な特徴抽出の基礎を説明・実装できる</a:t>
            </a:r>
            <a:endParaRPr lang="en-US" altLang="ja-JP" sz="1800" dirty="0" smtClean="0"/>
          </a:p>
          <a:p>
            <a:pPr marL="342900" indent="-342900">
              <a:lnSpc>
                <a:spcPct val="100000"/>
              </a:lnSpc>
              <a:spcBef>
                <a:spcPts val="600"/>
              </a:spcBef>
              <a:buAutoNum type="arabicPeriod"/>
            </a:pPr>
            <a:r>
              <a:rPr lang="ja-JP" altLang="en-US" sz="1800" dirty="0" smtClean="0"/>
              <a:t>パタレコ </a:t>
            </a:r>
            <a:r>
              <a:rPr lang="en-US" altLang="ja-JP" sz="1800" dirty="0" smtClean="0"/>
              <a:t>– </a:t>
            </a:r>
            <a:r>
              <a:rPr lang="ja-JP" altLang="en-US" sz="1800" dirty="0" smtClean="0"/>
              <a:t>画像に対するパターン認識（顔認識など）の基礎やアルゴリズムを説明・実装できる</a:t>
            </a:r>
            <a:endParaRPr lang="en-US" altLang="ja-JP" sz="1800" dirty="0" smtClean="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筆記試験（</a:t>
            </a:r>
            <a:r>
              <a:rPr lang="en-US" altLang="ja-JP" sz="1800" dirty="0" smtClean="0"/>
              <a:t>50%</a:t>
            </a:r>
            <a:r>
              <a:rPr lang="ja-JP" altLang="en-US" sz="1800" dirty="0" smtClean="0"/>
              <a:t>），プログラミング課題（</a:t>
            </a:r>
            <a:r>
              <a:rPr lang="en-US" altLang="ja-JP" sz="1800" dirty="0" smtClean="0"/>
              <a:t>50%</a:t>
            </a:r>
            <a:r>
              <a:rPr lang="ja-JP" altLang="en-US" sz="1800" dirty="0" smtClean="0"/>
              <a:t>）に基づき評価します．</a:t>
            </a:r>
            <a:endParaRPr lang="en-US" altLang="ja-JP" sz="1800" dirty="0" smtClean="0"/>
          </a:p>
        </p:txBody>
      </p:sp>
    </p:spTree>
    <p:extLst>
      <p:ext uri="{BB962C8B-B14F-4D97-AF65-F5344CB8AC3E}">
        <p14:creationId xmlns:p14="http://schemas.microsoft.com/office/powerpoint/2010/main" val="3682398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8549" y="324405"/>
            <a:ext cx="10477709"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kumimoji="1" lang="ja-JP" altLang="en-US" sz="1800" dirty="0" smtClean="0"/>
              <a:t>講義において用いた資料・ソースコードは可能な限り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endParaRPr lang="en-US" altLang="ja-JP" sz="1800" dirty="0" smtClean="0"/>
          </a:p>
          <a:p>
            <a:pPr marL="0" indent="0">
              <a:buNone/>
            </a:pPr>
            <a:r>
              <a:rPr lang="en-US" altLang="ja-JP" sz="1800" dirty="0" smtClean="0"/>
              <a:t>URL : </a:t>
            </a:r>
            <a:r>
              <a:rPr lang="en-US" altLang="ja-JP" sz="1800" dirty="0" smtClean="0">
                <a:hlinkClick r:id="rId2"/>
              </a:rPr>
              <a:t>takashiijiri.com/classes</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smtClean="0"/>
              <a:t>2</a:t>
            </a:r>
            <a:r>
              <a:rPr lang="ja-JP" altLang="en-US" sz="1800" smtClean="0"/>
              <a:t>限</a:t>
            </a:r>
            <a:r>
              <a:rPr lang="ja-JP" altLang="en-US" sz="1800" dirty="0" smtClean="0"/>
              <a:t>．</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endParaRPr lang="en-US" altLang="ja-JP" sz="1800" dirty="0" smtClean="0"/>
          </a:p>
          <a:p>
            <a:pPr marL="0" indent="0">
              <a:buNone/>
            </a:pPr>
            <a:endParaRPr kumimoji="1" lang="ja-JP" altLang="en-US" sz="1800" dirty="0"/>
          </a:p>
        </p:txBody>
      </p:sp>
    </p:spTree>
    <p:extLst>
      <p:ext uri="{BB962C8B-B14F-4D97-AF65-F5344CB8AC3E}">
        <p14:creationId xmlns:p14="http://schemas.microsoft.com/office/powerpoint/2010/main" val="1355530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190750"/>
            <a:ext cx="687178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a:t>
            </a:r>
            <a:r>
              <a:rPr lang="ja-JP" altLang="en-US" sz="2400" dirty="0"/>
              <a:t>非常</a:t>
            </a:r>
            <a:r>
              <a:rPr lang="ja-JP" altLang="en-US" sz="2400" dirty="0" smtClean="0"/>
              <a:t>に高い，初学者にとっては説明が少ない部分もあ</a:t>
            </a:r>
            <a:r>
              <a:rPr lang="ja-JP" altLang="en-US" sz="2400" dirty="0"/>
              <a:t>る</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5" name="正方形/長方形 4"/>
          <p:cNvSpPr/>
          <p:nvPr/>
        </p:nvSpPr>
        <p:spPr>
          <a:xfrm>
            <a:off x="6513047" y="5946799"/>
            <a:ext cx="5314275" cy="830997"/>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井尻の偏見に基づきます</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異論は認めます．</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理解</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できていない手法も離散化された数式さえあれば</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コードに落とせることも結構あります</a:t>
            </a:r>
            <a:r>
              <a:rPr lang="ja-JP" altLang="en-US" sz="1600" dirty="0" err="1"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smtClean="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245562"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a:t>
            </a:r>
            <a:r>
              <a:rPr lang="ja-JP" altLang="en-US" sz="2400" dirty="0" smtClean="0"/>
              <a:t>します</a:t>
            </a:r>
            <a:endParaRPr kumimoji="1" lang="en-US" altLang="ja-JP" sz="2400" dirty="0" smtClean="0"/>
          </a:p>
          <a:p>
            <a:pPr lvl="1">
              <a:lnSpc>
                <a:spcPct val="100000"/>
              </a:lnSpc>
              <a:spcBef>
                <a:spcPts val="600"/>
              </a:spcBef>
              <a:spcAft>
                <a:spcPts val="600"/>
              </a:spcAft>
            </a:pPr>
            <a:r>
              <a:rPr lang="en-US" altLang="ja-JP" sz="2000" dirty="0" smtClean="0"/>
              <a:t>takashiijiri.com/classes</a:t>
            </a:r>
          </a:p>
          <a:p>
            <a:pPr lvl="1">
              <a:lnSpc>
                <a:spcPct val="100000"/>
              </a:lnSpc>
              <a:spcBef>
                <a:spcPts val="600"/>
              </a:spcBef>
              <a:spcAft>
                <a:spcPts val="600"/>
              </a:spcAft>
            </a:pPr>
            <a:r>
              <a:rPr lang="en-US" altLang="ja-JP" sz="2000" dirty="0" smtClean="0"/>
              <a:t>github.com/</a:t>
            </a:r>
            <a:r>
              <a:rPr lang="en-US" altLang="ja-JP" sz="2000" dirty="0" err="1" smtClean="0"/>
              <a:t>TakashiIjiri</a:t>
            </a:r>
            <a:r>
              <a:rPr lang="en-US" altLang="ja-JP" sz="2000" dirty="0" smtClean="0"/>
              <a:t>/</a:t>
            </a:r>
            <a:r>
              <a:rPr lang="en-US" altLang="ja-JP" sz="2000" dirty="0" err="1" smtClean="0"/>
              <a:t>PythonOpenCVPractice</a:t>
            </a:r>
            <a:endParaRPr lang="en-US" altLang="ja-JP" sz="1400" dirty="0"/>
          </a:p>
          <a:p>
            <a:pPr>
              <a:lnSpc>
                <a:spcPct val="100000"/>
              </a:lnSpc>
              <a:spcBef>
                <a:spcPts val="600"/>
              </a:spcBef>
              <a:spcAft>
                <a:spcPts val="600"/>
              </a:spcAft>
            </a:pPr>
            <a:r>
              <a:rPr kumimoji="1" lang="en-US" altLang="ja-JP" sz="2400" dirty="0" smtClean="0"/>
              <a:t>Python &amp; </a:t>
            </a:r>
            <a:r>
              <a:rPr kumimoji="1" lang="en-US" altLang="ja-JP" sz="2400" dirty="0" err="1" smtClean="0"/>
              <a:t>OpenCV</a:t>
            </a:r>
            <a:r>
              <a:rPr lang="ja-JP" altLang="en-US" sz="2400" dirty="0"/>
              <a:t> </a:t>
            </a:r>
            <a:r>
              <a:rPr lang="ja-JP" altLang="en-US" sz="2400" dirty="0" smtClean="0"/>
              <a:t>または </a:t>
            </a:r>
            <a:r>
              <a:rPr lang="en-US" altLang="ja-JP" sz="2400" dirty="0" smtClean="0"/>
              <a:t>MFC &amp; C++ </a:t>
            </a:r>
            <a:r>
              <a:rPr kumimoji="1" lang="ja-JP" altLang="en-US" sz="2400" dirty="0" smtClean="0"/>
              <a:t>環境で書いてあります</a:t>
            </a:r>
            <a:endParaRPr kumimoji="1" lang="en-US" altLang="ja-JP" dirty="0" smtClean="0"/>
          </a:p>
          <a:p>
            <a:pPr>
              <a:lnSpc>
                <a:spcPct val="100000"/>
              </a:lnSpc>
              <a:spcBef>
                <a:spcPts val="600"/>
              </a:spcBef>
              <a:spcAft>
                <a:spcPts val="600"/>
              </a:spcAft>
            </a:pPr>
            <a:r>
              <a:rPr lang="ja-JP" altLang="en-US" sz="2400" dirty="0" smtClean="0"/>
              <a:t>インストール方法・コーディングの基本に関する資料も用意します</a:t>
            </a:r>
            <a:endParaRPr lang="en-US" altLang="ja-JP" sz="2400" dirty="0" smtClean="0"/>
          </a:p>
          <a:p>
            <a:pPr lvl="1">
              <a:lnSpc>
                <a:spcPct val="100000"/>
              </a:lnSpc>
              <a:spcBef>
                <a:spcPts val="600"/>
              </a:spcBef>
              <a:spcAft>
                <a:spcPts val="600"/>
              </a:spcAft>
            </a:pPr>
            <a:r>
              <a:rPr kumimoji="1" lang="ja-JP" altLang="en-US" sz="2000" dirty="0" smtClean="0"/>
              <a:t>ただし詳細は講義中には触れません</a:t>
            </a:r>
            <a:endParaRPr kumimoji="1" lang="en-US" altLang="ja-JP" sz="2000" dirty="0" smtClean="0"/>
          </a:p>
          <a:p>
            <a:pPr lvl="1">
              <a:lnSpc>
                <a:spcPct val="100000"/>
              </a:lnSpc>
              <a:spcBef>
                <a:spcPts val="600"/>
              </a:spcBef>
              <a:spcAft>
                <a:spcPts val="600"/>
              </a:spcAft>
            </a:pPr>
            <a:r>
              <a:rPr lang="ja-JP" altLang="en-US" sz="2000" dirty="0"/>
              <a:t>興味</a:t>
            </a:r>
            <a:r>
              <a:rPr lang="ja-JP" altLang="en-US" sz="2000" dirty="0" smtClean="0"/>
              <a:t>のある</a:t>
            </a:r>
            <a:r>
              <a:rPr lang="ja-JP" altLang="en-US" sz="2000" dirty="0"/>
              <a:t>人</a:t>
            </a:r>
            <a:r>
              <a:rPr lang="ja-JP" altLang="en-US" sz="2000" dirty="0" smtClean="0"/>
              <a:t>だけ</a:t>
            </a:r>
            <a:r>
              <a:rPr lang="ja-JP" altLang="en-US" sz="2000" dirty="0"/>
              <a:t>自由</a:t>
            </a:r>
            <a:r>
              <a:rPr lang="ja-JP" altLang="en-US" sz="2000" dirty="0" smtClean="0"/>
              <a:t>に勉強を進めてください</a:t>
            </a:r>
            <a:endParaRPr lang="en-US" altLang="ja-JP" sz="2000" dirty="0" smtClean="0"/>
          </a:p>
          <a:p>
            <a:pPr lvl="1">
              <a:lnSpc>
                <a:spcPct val="100000"/>
              </a:lnSpc>
              <a:spcBef>
                <a:spcPts val="600"/>
              </a:spcBef>
              <a:spcAft>
                <a:spcPts val="600"/>
              </a:spcAft>
            </a:pPr>
            <a:r>
              <a:rPr lang="ja-JP" altLang="en-US" sz="2000" b="1" dirty="0" smtClean="0">
                <a:solidFill>
                  <a:srgbClr val="FF0000"/>
                </a:solidFill>
              </a:rPr>
              <a:t>学内</a:t>
            </a:r>
            <a:r>
              <a:rPr lang="ja-JP" altLang="en-US" sz="2000" b="1" dirty="0">
                <a:solidFill>
                  <a:srgbClr val="FF0000"/>
                </a:solidFill>
              </a:rPr>
              <a:t>環境</a:t>
            </a:r>
            <a:r>
              <a:rPr lang="ja-JP" altLang="en-US" sz="2000" b="1" dirty="0" smtClean="0">
                <a:solidFill>
                  <a:srgbClr val="FF0000"/>
                </a:solidFill>
              </a:rPr>
              <a:t>ではインストールの必要がありません（学情の人ありがとう！）</a:t>
            </a:r>
            <a:r>
              <a:rPr lang="en-US" altLang="ja-JP" sz="2000" b="1" dirty="0" smtClean="0">
                <a:solidFill>
                  <a:srgbClr val="FF0000"/>
                </a:solidFill>
                <a:sym typeface="Wingdings" panose="05000000000000000000" pitchFamily="2" charset="2"/>
              </a:rPr>
              <a:t> </a:t>
            </a:r>
            <a:r>
              <a:rPr lang="ja-JP" altLang="en-US" sz="2000" b="1" dirty="0" smtClean="0">
                <a:solidFill>
                  <a:srgbClr val="FF0000"/>
                </a:solidFill>
                <a:sym typeface="Wingdings" panose="05000000000000000000" pitchFamily="2" charset="2"/>
              </a:rPr>
              <a:t>説明</a:t>
            </a:r>
            <a:endParaRPr kumimoji="1" lang="ja-JP" altLang="en-US" sz="2000" b="1" dirty="0">
              <a:solidFill>
                <a:srgbClr val="FF0000"/>
              </a:solidFill>
            </a:endParaRPr>
          </a:p>
        </p:txBody>
      </p:sp>
    </p:spTree>
    <p:extLst>
      <p:ext uri="{BB962C8B-B14F-4D97-AF65-F5344CB8AC3E}">
        <p14:creationId xmlns:p14="http://schemas.microsoft.com/office/powerpoint/2010/main" val="1871958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2019</a:t>
            </a:r>
            <a:r>
              <a:rPr lang="ja-JP" altLang="en-US" sz="3600" b="1" dirty="0" smtClean="0"/>
              <a:t>（前期）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4/11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4/18</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4/25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5/09</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5/16</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5/23</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5/30</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6/06</a:t>
            </a:r>
            <a:r>
              <a:rPr lang="ja-JP" altLang="en-US" sz="1800" dirty="0" smtClean="0"/>
              <a:t>　</a:t>
            </a:r>
            <a:r>
              <a:rPr lang="ja-JP" altLang="en-US" sz="1800" dirty="0"/>
              <a:t>パターン認識基礎</a:t>
            </a:r>
            <a:r>
              <a:rPr lang="en-US" altLang="ja-JP" sz="1800" dirty="0"/>
              <a:t>3: </a:t>
            </a:r>
            <a:r>
              <a:rPr lang="ja-JP" altLang="en-US" sz="1800" dirty="0" smtClean="0"/>
              <a:t>主成分分析</a:t>
            </a:r>
            <a:r>
              <a:rPr lang="en-US" altLang="ja-JP" sz="1800" dirty="0" smtClean="0"/>
              <a:t>,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6/13</a:t>
            </a:r>
            <a:r>
              <a:rPr lang="ja-JP" altLang="en-US" sz="1800" b="1" dirty="0" smtClean="0">
                <a:solidFill>
                  <a:srgbClr val="FF0000"/>
                </a:solidFill>
              </a:rPr>
              <a:t>　</a:t>
            </a:r>
            <a:r>
              <a:rPr lang="ja-JP" altLang="en-US" sz="1800" b="1" dirty="0">
                <a:solidFill>
                  <a:srgbClr val="FF0000"/>
                </a:solidFill>
              </a:rPr>
              <a:t>筆記</a:t>
            </a:r>
            <a:r>
              <a:rPr lang="ja-JP" altLang="en-US" sz="1800" b="1" dirty="0" smtClean="0">
                <a:solidFill>
                  <a:srgbClr val="FF0000"/>
                </a:solidFill>
              </a:rPr>
              <a:t>試験（</a:t>
            </a:r>
            <a:r>
              <a:rPr lang="en-US" altLang="ja-JP" sz="1800" b="1" dirty="0" smtClean="0">
                <a:solidFill>
                  <a:srgbClr val="FF0000"/>
                </a:solidFill>
              </a:rPr>
              <a:t>50</a:t>
            </a:r>
            <a:r>
              <a:rPr lang="ja-JP" altLang="en-US" sz="1800" b="1" dirty="0" smtClean="0">
                <a:solidFill>
                  <a:srgbClr val="FF0000"/>
                </a:solidFill>
              </a:rPr>
              <a:t>点満点</a:t>
            </a:r>
            <a:r>
              <a:rPr lang="en-US" altLang="ja-JP" sz="1800" b="1" dirty="0" smtClean="0">
                <a:solidFill>
                  <a:srgbClr val="FF0000"/>
                </a:solidFill>
              </a:rPr>
              <a:t>)</a:t>
            </a:r>
            <a:r>
              <a:rPr lang="en-US" altLang="ja-JP" sz="1800" dirty="0" smtClean="0"/>
              <a:t> </a:t>
            </a:r>
            <a:r>
              <a:rPr lang="en-US" altLang="ja-JP" sz="1800" b="1" dirty="0"/>
              <a:t>	</a:t>
            </a:r>
            <a:endParaRPr lang="en-US" altLang="ja-JP" sz="1800" b="1" dirty="0" smtClean="0"/>
          </a:p>
          <a:p>
            <a:pPr marL="0" indent="0">
              <a:lnSpc>
                <a:spcPct val="100000"/>
              </a:lnSpc>
              <a:spcBef>
                <a:spcPts val="600"/>
              </a:spcBef>
              <a:spcAft>
                <a:spcPts val="600"/>
              </a:spcAft>
              <a:buNone/>
            </a:pPr>
            <a:r>
              <a:rPr lang="en-US" altLang="ja-JP" sz="1800" b="1" dirty="0" smtClean="0">
                <a:solidFill>
                  <a:srgbClr val="0070C0"/>
                </a:solidFill>
              </a:rPr>
              <a:t>6/20</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1</a:t>
            </a:r>
            <a:r>
              <a:rPr lang="en-US" altLang="ja-JP" sz="1800" b="1" dirty="0">
                <a:solidFill>
                  <a:srgbClr val="0070C0"/>
                </a:solidFill>
              </a:rPr>
              <a:t> </a:t>
            </a:r>
            <a:r>
              <a:rPr lang="en-US" altLang="ja-JP" sz="1800" b="1" dirty="0" smtClean="0">
                <a:solidFill>
                  <a:srgbClr val="0070C0"/>
                </a:solidFill>
              </a:rPr>
              <a:t>(</a:t>
            </a:r>
            <a:r>
              <a:rPr lang="ja-JP" altLang="en-US" sz="1800" b="1" dirty="0" smtClean="0">
                <a:solidFill>
                  <a:srgbClr val="0070C0"/>
                </a:solidFill>
              </a:rPr>
              <a:t>基礎的な課題</a:t>
            </a:r>
            <a:r>
              <a:rPr lang="en-US" altLang="ja-JP" sz="1800" b="1" dirty="0">
                <a:solidFill>
                  <a:srgbClr val="0070C0"/>
                </a:solidFill>
              </a:rPr>
              <a:t>3</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 </a:t>
            </a:r>
            <a:r>
              <a:rPr lang="ja-JP" altLang="en-US" sz="1800" b="1" dirty="0" smtClean="0">
                <a:solidFill>
                  <a:srgbClr val="0070C0"/>
                </a:solidFill>
              </a:rPr>
              <a:t>発展的な課題 </a:t>
            </a:r>
            <a:r>
              <a:rPr lang="en-US" altLang="ja-JP" sz="1800" b="1" dirty="0">
                <a:solidFill>
                  <a:srgbClr val="0070C0"/>
                </a:solidFill>
              </a:rPr>
              <a:t>2</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a:t>
            </a:r>
          </a:p>
          <a:p>
            <a:pPr marL="0" indent="0">
              <a:lnSpc>
                <a:spcPct val="100000"/>
              </a:lnSpc>
              <a:spcBef>
                <a:spcPts val="600"/>
              </a:spcBef>
              <a:spcAft>
                <a:spcPts val="600"/>
              </a:spcAft>
              <a:buNone/>
            </a:pPr>
            <a:r>
              <a:rPr lang="en-US" altLang="ja-JP" sz="1800" b="1" dirty="0" smtClean="0">
                <a:solidFill>
                  <a:srgbClr val="0070C0"/>
                </a:solidFill>
              </a:rPr>
              <a:t>6/27</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a:t>
            </a:r>
            <a:r>
              <a:rPr lang="en-US" altLang="ja-JP" sz="1800" b="1" dirty="0" smtClean="0">
                <a:solidFill>
                  <a:srgbClr val="0070C0"/>
                </a:solidFill>
              </a:rPr>
              <a:t>  2	</a:t>
            </a:r>
          </a:p>
          <a:p>
            <a:pPr marL="0" indent="0">
              <a:lnSpc>
                <a:spcPct val="100000"/>
              </a:lnSpc>
              <a:spcBef>
                <a:spcPts val="600"/>
              </a:spcBef>
              <a:spcAft>
                <a:spcPts val="600"/>
              </a:spcAft>
              <a:buNone/>
            </a:pPr>
            <a:r>
              <a:rPr lang="en-US" altLang="ja-JP" sz="1800" b="1" dirty="0" smtClean="0">
                <a:solidFill>
                  <a:srgbClr val="0070C0"/>
                </a:solidFill>
              </a:rPr>
              <a:t>7/04   </a:t>
            </a:r>
            <a:r>
              <a:rPr lang="ja-JP" altLang="en-US" sz="1800" b="1" dirty="0" smtClean="0">
                <a:solidFill>
                  <a:srgbClr val="0070C0"/>
                </a:solidFill>
              </a:rPr>
              <a:t>プログラミング演習  </a:t>
            </a:r>
            <a:r>
              <a:rPr lang="en-US" altLang="ja-JP" sz="1800" b="1" dirty="0" smtClean="0">
                <a:solidFill>
                  <a:srgbClr val="0070C0"/>
                </a:solidFill>
              </a:rPr>
              <a:t>3	</a:t>
            </a:r>
          </a:p>
          <a:p>
            <a:pPr marL="0" indent="0">
              <a:lnSpc>
                <a:spcPct val="100000"/>
              </a:lnSpc>
              <a:spcBef>
                <a:spcPts val="600"/>
              </a:spcBef>
              <a:spcAft>
                <a:spcPts val="600"/>
              </a:spcAft>
              <a:buNone/>
            </a:pPr>
            <a:r>
              <a:rPr lang="en-US" altLang="ja-JP" sz="1800" b="1" dirty="0" smtClean="0">
                <a:solidFill>
                  <a:srgbClr val="0070C0"/>
                </a:solidFill>
              </a:rPr>
              <a:t>7/11</a:t>
            </a:r>
            <a:r>
              <a:rPr lang="ja-JP" altLang="en-US" sz="1800" b="1" dirty="0" smtClean="0">
                <a:solidFill>
                  <a:srgbClr val="0070C0"/>
                </a:solidFill>
              </a:rPr>
              <a:t>　プログラミング演習  </a:t>
            </a:r>
            <a:r>
              <a:rPr lang="en-US" altLang="ja-JP" sz="1800" b="1" dirty="0" smtClean="0">
                <a:solidFill>
                  <a:srgbClr val="0070C0"/>
                </a:solidFill>
              </a:rPr>
              <a:t>4			</a:t>
            </a:r>
          </a:p>
          <a:p>
            <a:pPr marL="0" indent="0">
              <a:lnSpc>
                <a:spcPct val="100000"/>
              </a:lnSpc>
              <a:spcBef>
                <a:spcPts val="600"/>
              </a:spcBef>
              <a:spcAft>
                <a:spcPts val="600"/>
              </a:spcAft>
              <a:buNone/>
            </a:pPr>
            <a:r>
              <a:rPr lang="en-US" altLang="ja-JP" sz="1800" b="1" dirty="0" smtClean="0">
                <a:solidFill>
                  <a:srgbClr val="0070C0"/>
                </a:solidFill>
              </a:rPr>
              <a:t>7/18</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5</a:t>
            </a:r>
          </a:p>
        </p:txBody>
      </p:sp>
    </p:spTree>
    <p:extLst>
      <p:ext uri="{BB962C8B-B14F-4D97-AF65-F5344CB8AC3E}">
        <p14:creationId xmlns:p14="http://schemas.microsoft.com/office/powerpoint/2010/main" val="3062883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7603</TotalTime>
  <Words>2176</Words>
  <Application>Microsoft Office PowerPoint</Application>
  <PresentationFormat>ワイド画面</PresentationFormat>
  <Paragraphs>458</Paragraphs>
  <Slides>35</Slides>
  <Notes>13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35</vt:i4>
      </vt:variant>
    </vt:vector>
  </HeadingPairs>
  <TitlesOfParts>
    <vt:vector size="42" baseType="lpstr">
      <vt:lpstr>ＭＳ Ｐゴシック</vt:lpstr>
      <vt:lpstr>メイリオ</vt:lpstr>
      <vt:lpstr>Arial</vt:lpstr>
      <vt:lpstr>Calibri</vt:lpstr>
      <vt:lpstr>Cambria Math</vt:lpstr>
      <vt:lpstr>Wingdings</vt:lpstr>
      <vt:lpstr>Office テーマ</vt:lpstr>
      <vt:lpstr>デジタルメディア処理2</vt:lpstr>
      <vt:lpstr>井尻敬 – takashiijiri.com</vt:lpstr>
      <vt:lpstr>井尻敬 – takashiijiri.com</vt:lpstr>
      <vt:lpstr>PowerPoint プレゼンテーション</vt:lpstr>
      <vt:lpstr>PowerPoint プレゼンテーション</vt:lpstr>
      <vt:lpstr>教科書</vt:lpstr>
      <vt:lpstr>ある手法を『理解する』とは？</vt:lpstr>
      <vt:lpstr>ソースコードについて</vt:lpstr>
      <vt:lpstr>デジタルメディア処理２、2019（前期）</vt:lpstr>
      <vt:lpstr>復習: デジタルメディア処理1</vt:lpstr>
      <vt:lpstr>テクスチャ合成</vt:lpstr>
      <vt:lpstr>PowerPoint プレゼンテーション</vt:lpstr>
      <vt:lpstr>テクスチャ合成法</vt:lpstr>
      <vt:lpstr>画素ごとに合成</vt:lpstr>
      <vt:lpstr>PowerPoint プレゼンテーション</vt:lpstr>
      <vt:lpstr>実装例 – プログラミング課題として出題します</vt:lpstr>
      <vt:lpstr>画像の最適化</vt:lpstr>
      <vt:lpstr>画像の最適化</vt:lpstr>
      <vt:lpstr>PowerPoint プレゼンテーション</vt:lpstr>
      <vt:lpstr>画像の最適化 双方向の類似度</vt:lpstr>
      <vt:lpstr>画像の最適化 双方向の類似度</vt:lpstr>
      <vt:lpstr>結果 [Simakov et al. CVPR 2008]より</vt:lpstr>
      <vt:lpstr>結果 [Wei et al. SIGGRAPH 08.]より</vt:lpstr>
      <vt:lpstr>PowerPoint プレゼンテーション</vt:lpstr>
      <vt:lpstr>PatchMatch</vt:lpstr>
      <vt:lpstr>PowerPoint プレゼンテーション</vt:lpstr>
      <vt:lpstr>Light field camera</vt:lpstr>
      <vt:lpstr>参考資料</vt:lpstr>
      <vt:lpstr>従来の写真</vt:lpstr>
      <vt:lpstr>Light field camera</vt:lpstr>
      <vt:lpstr>Light field camera の仕組み（簡単な解説）</vt:lpstr>
      <vt:lpstr>Light field camera の仕組み（簡単な解説）</vt:lpstr>
      <vt:lpstr>Light field camera の仕組み（簡単な解説）</vt:lpstr>
      <vt:lpstr>Light field camera により得られた画像</vt:lpstr>
      <vt:lpstr>Light field display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175</cp:revision>
  <cp:lastPrinted>2017-04-10T08:17:05Z</cp:lastPrinted>
  <dcterms:created xsi:type="dcterms:W3CDTF">2017-01-19T02:23:36Z</dcterms:created>
  <dcterms:modified xsi:type="dcterms:W3CDTF">2019-04-11T08:35:58Z</dcterms:modified>
</cp:coreProperties>
</file>